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2"/>
  </p:notesMasterIdLst>
  <p:handoutMasterIdLst>
    <p:handoutMasterId r:id="rId23"/>
  </p:handoutMasterIdLst>
  <p:sldIdLst>
    <p:sldId id="807" r:id="rId2"/>
    <p:sldId id="787" r:id="rId3"/>
    <p:sldId id="788" r:id="rId4"/>
    <p:sldId id="789" r:id="rId5"/>
    <p:sldId id="790" r:id="rId6"/>
    <p:sldId id="791" r:id="rId7"/>
    <p:sldId id="792" r:id="rId8"/>
    <p:sldId id="793" r:id="rId9"/>
    <p:sldId id="794" r:id="rId10"/>
    <p:sldId id="795" r:id="rId11"/>
    <p:sldId id="796" r:id="rId12"/>
    <p:sldId id="798" r:id="rId13"/>
    <p:sldId id="797" r:id="rId14"/>
    <p:sldId id="799" r:id="rId15"/>
    <p:sldId id="800" r:id="rId16"/>
    <p:sldId id="801" r:id="rId17"/>
    <p:sldId id="802" r:id="rId18"/>
    <p:sldId id="803" r:id="rId19"/>
    <p:sldId id="804" r:id="rId20"/>
    <p:sldId id="805" r:id="rId21"/>
  </p:sldIdLst>
  <p:sldSz cx="9144000" cy="6858000" type="screen4x3"/>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CC5E28"/>
    <a:srgbClr val="046380"/>
    <a:srgbClr val="0B5D79"/>
    <a:srgbClr val="2D424A"/>
    <a:srgbClr val="1C1620"/>
    <a:srgbClr val="DBCC91"/>
    <a:srgbClr val="00399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586"/>
    <p:restoredTop sz="94909"/>
  </p:normalViewPr>
  <p:slideViewPr>
    <p:cSldViewPr snapToGrid="0" snapToObjects="1">
      <p:cViewPr varScale="1">
        <p:scale>
          <a:sx n="71" d="100"/>
          <a:sy n="71" d="100"/>
        </p:scale>
        <p:origin x="480" y="66"/>
      </p:cViewPr>
      <p:guideLst>
        <p:guide orient="horz" pos="2160"/>
        <p:guide pos="2880"/>
      </p:guideLst>
    </p:cSldViewPr>
  </p:slideViewPr>
  <p:outlineViewPr>
    <p:cViewPr>
      <p:scale>
        <a:sx n="33" d="100"/>
        <a:sy n="33" d="100"/>
      </p:scale>
      <p:origin x="0" y="-123304"/>
    </p:cViewPr>
  </p:outlineViewPr>
  <p:notesTextViewPr>
    <p:cViewPr>
      <p:scale>
        <a:sx n="100" d="100"/>
        <a:sy n="100" d="100"/>
      </p:scale>
      <p:origin x="0" y="0"/>
    </p:cViewPr>
  </p:notesTextViewPr>
  <p:notesViewPr>
    <p:cSldViewPr snapToGrid="0" snapToObjects="1">
      <p:cViewPr varScale="1">
        <p:scale>
          <a:sx n="128" d="100"/>
          <a:sy n="128" d="100"/>
        </p:scale>
        <p:origin x="2896"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B583BC13-FADD-454E-B688-6114B2851EFB}" type="datetimeFigureOut">
              <a:rPr lang="en-US" smtClean="0"/>
              <a:t>12/20/2018</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CAC1C084-220C-6F40-9A9D-12DE4E91F7B5}" type="slidenum">
              <a:rPr lang="en-US" smtClean="0"/>
              <a:t>‹#›</a:t>
            </a:fld>
            <a:endParaRPr lang="en-US"/>
          </a:p>
        </p:txBody>
      </p:sp>
    </p:spTree>
    <p:extLst>
      <p:ext uri="{BB962C8B-B14F-4D97-AF65-F5344CB8AC3E}">
        <p14:creationId xmlns:p14="http://schemas.microsoft.com/office/powerpoint/2010/main" val="1862218274"/>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tiff>
</file>

<file path=ppt/media/image14.png>
</file>

<file path=ppt/media/image15.png>
</file>

<file path=ppt/media/image16.png>
</file>

<file path=ppt/media/image17.jpg>
</file>

<file path=ppt/media/image18.jpg>
</file>

<file path=ppt/media/image19.jpg>
</file>

<file path=ppt/media/image2.jpeg>
</file>

<file path=ppt/media/image20.jpg>
</file>

<file path=ppt/media/image21.tiff>
</file>

<file path=ppt/media/image22.tiff>
</file>

<file path=ppt/media/image23.jpg>
</file>

<file path=ppt/media/image24.tiff>
</file>

<file path=ppt/media/image3.png>
</file>

<file path=ppt/media/image4.jpg>
</file>

<file path=ppt/media/image5.jpg>
</file>

<file path=ppt/media/image6.jpg>
</file>

<file path=ppt/media/image7.jp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37FFB049-D028-3C48-8A13-5EC28D8772D8}" type="datetimeFigureOut">
              <a:rPr lang="en-US" smtClean="0"/>
              <a:t>12/20/2018</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F2574161-7D74-B44E-9583-F73C37A93C8A}" type="slidenum">
              <a:rPr lang="en-US" smtClean="0"/>
              <a:t>‹#›</a:t>
            </a:fld>
            <a:endParaRPr lang="en-US"/>
          </a:p>
        </p:txBody>
      </p:sp>
    </p:spTree>
    <p:extLst>
      <p:ext uri="{BB962C8B-B14F-4D97-AF65-F5344CB8AC3E}">
        <p14:creationId xmlns:p14="http://schemas.microsoft.com/office/powerpoint/2010/main" val="43457305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51537B9-808C-4ECB-AE58-3D03C3F45FC2}" type="slidenum">
              <a:rPr lang="en-US"/>
              <a:pPr/>
              <a:t>5</a:t>
            </a:fld>
            <a:endParaRPr lang="en-US"/>
          </a:p>
        </p:txBody>
      </p:sp>
      <p:sp>
        <p:nvSpPr>
          <p:cNvPr id="362498" name="Rectangle 2"/>
          <p:cNvSpPr>
            <a:spLocks noGrp="1" noRot="1" noChangeAspect="1" noChangeArrowheads="1" noTextEdit="1"/>
          </p:cNvSpPr>
          <p:nvPr>
            <p:ph type="sldImg"/>
          </p:nvPr>
        </p:nvSpPr>
        <p:spPr>
          <a:xfrm>
            <a:off x="1257300" y="720725"/>
            <a:ext cx="4800600" cy="3600450"/>
          </a:xfrm>
          <a:ln/>
        </p:spPr>
      </p:sp>
      <p:sp>
        <p:nvSpPr>
          <p:cNvPr id="36249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431678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7300" y="720725"/>
            <a:ext cx="48006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574161-7D74-B44E-9583-F73C37A93C8A}" type="slidenum">
              <a:rPr lang="en-US" smtClean="0"/>
              <a:t>9</a:t>
            </a:fld>
            <a:endParaRPr lang="en-US"/>
          </a:p>
        </p:txBody>
      </p:sp>
    </p:spTree>
    <p:extLst>
      <p:ext uri="{BB962C8B-B14F-4D97-AF65-F5344CB8AC3E}">
        <p14:creationId xmlns:p14="http://schemas.microsoft.com/office/powerpoint/2010/main" val="2701995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p:spPr>
        <p:txBody>
          <a:bodyPr/>
          <a:lstStyle>
            <a:lvl1pPr defTabSz="968122" eaLnBrk="0" hangingPunct="0">
              <a:defRPr>
                <a:solidFill>
                  <a:schemeClr val="tx1"/>
                </a:solidFill>
                <a:latin typeface="Arial" charset="0"/>
                <a:cs typeface="Arial" charset="0"/>
              </a:defRPr>
            </a:lvl1pPr>
            <a:lvl2pPr marL="742755" indent="-285675" defTabSz="968122" eaLnBrk="0" hangingPunct="0">
              <a:defRPr>
                <a:solidFill>
                  <a:schemeClr val="tx1"/>
                </a:solidFill>
                <a:latin typeface="Arial" charset="0"/>
                <a:cs typeface="Arial" charset="0"/>
              </a:defRPr>
            </a:lvl2pPr>
            <a:lvl3pPr marL="1142702" indent="-228541" defTabSz="968122" eaLnBrk="0" hangingPunct="0">
              <a:defRPr>
                <a:solidFill>
                  <a:schemeClr val="tx1"/>
                </a:solidFill>
                <a:latin typeface="Arial" charset="0"/>
                <a:cs typeface="Arial" charset="0"/>
              </a:defRPr>
            </a:lvl3pPr>
            <a:lvl4pPr marL="1599781" indent="-228541" defTabSz="968122" eaLnBrk="0" hangingPunct="0">
              <a:defRPr>
                <a:solidFill>
                  <a:schemeClr val="tx1"/>
                </a:solidFill>
                <a:latin typeface="Arial" charset="0"/>
                <a:cs typeface="Arial" charset="0"/>
              </a:defRPr>
            </a:lvl4pPr>
            <a:lvl5pPr marL="2056862" indent="-228541" defTabSz="968122" eaLnBrk="0" hangingPunct="0">
              <a:defRPr>
                <a:solidFill>
                  <a:schemeClr val="tx1"/>
                </a:solidFill>
                <a:latin typeface="Arial" charset="0"/>
                <a:cs typeface="Arial" charset="0"/>
              </a:defRPr>
            </a:lvl5pPr>
            <a:lvl6pPr marL="2513941" indent="-228541" algn="ctr" defTabSz="968122" eaLnBrk="0" fontAlgn="base" hangingPunct="0">
              <a:spcBef>
                <a:spcPct val="0"/>
              </a:spcBef>
              <a:spcAft>
                <a:spcPct val="0"/>
              </a:spcAft>
              <a:defRPr>
                <a:solidFill>
                  <a:schemeClr val="tx1"/>
                </a:solidFill>
                <a:latin typeface="Arial" charset="0"/>
                <a:cs typeface="Arial" charset="0"/>
              </a:defRPr>
            </a:lvl6pPr>
            <a:lvl7pPr marL="2971022" indent="-228541" algn="ctr" defTabSz="968122" eaLnBrk="0" fontAlgn="base" hangingPunct="0">
              <a:spcBef>
                <a:spcPct val="0"/>
              </a:spcBef>
              <a:spcAft>
                <a:spcPct val="0"/>
              </a:spcAft>
              <a:defRPr>
                <a:solidFill>
                  <a:schemeClr val="tx1"/>
                </a:solidFill>
                <a:latin typeface="Arial" charset="0"/>
                <a:cs typeface="Arial" charset="0"/>
              </a:defRPr>
            </a:lvl7pPr>
            <a:lvl8pPr marL="3428101" indent="-228541" algn="ctr" defTabSz="968122" eaLnBrk="0" fontAlgn="base" hangingPunct="0">
              <a:spcBef>
                <a:spcPct val="0"/>
              </a:spcBef>
              <a:spcAft>
                <a:spcPct val="0"/>
              </a:spcAft>
              <a:defRPr>
                <a:solidFill>
                  <a:schemeClr val="tx1"/>
                </a:solidFill>
                <a:latin typeface="Arial" charset="0"/>
                <a:cs typeface="Arial" charset="0"/>
              </a:defRPr>
            </a:lvl8pPr>
            <a:lvl9pPr marL="3885182" indent="-228541" algn="ctr" defTabSz="968122" eaLnBrk="0" fontAlgn="base" hangingPunct="0">
              <a:spcBef>
                <a:spcPct val="0"/>
              </a:spcBef>
              <a:spcAft>
                <a:spcPct val="0"/>
              </a:spcAft>
              <a:defRPr>
                <a:solidFill>
                  <a:schemeClr val="tx1"/>
                </a:solidFill>
                <a:latin typeface="Arial" charset="0"/>
                <a:cs typeface="Arial" charset="0"/>
              </a:defRPr>
            </a:lvl9pPr>
          </a:lstStyle>
          <a:p>
            <a:pPr eaLnBrk="1" hangingPunct="1"/>
            <a:fld id="{CA379B00-9F8B-47DD-805C-FF955820B28A}" type="slidenum">
              <a:rPr lang="en-US"/>
              <a:pPr eaLnBrk="1" hangingPunct="1"/>
              <a:t>10</a:t>
            </a:fld>
            <a:endParaRPr lang="en-US"/>
          </a:p>
        </p:txBody>
      </p:sp>
      <p:sp>
        <p:nvSpPr>
          <p:cNvPr id="107523" name="Rectangle 2"/>
          <p:cNvSpPr>
            <a:spLocks noGrp="1" noRot="1" noChangeAspect="1" noChangeArrowheads="1" noTextEdit="1"/>
          </p:cNvSpPr>
          <p:nvPr>
            <p:ph type="sldImg"/>
          </p:nvPr>
        </p:nvSpPr>
        <p:spPr>
          <a:xfrm>
            <a:off x="1257300" y="720725"/>
            <a:ext cx="4800600" cy="3600450"/>
          </a:xfrm>
          <a:ln/>
        </p:spPr>
      </p:sp>
      <p:sp>
        <p:nvSpPr>
          <p:cNvPr id="107524" name="Rectangle 3"/>
          <p:cNvSpPr>
            <a:spLocks noGrp="1" noChangeArrowheads="1"/>
          </p:cNvSpPr>
          <p:nvPr>
            <p:ph type="body" idx="1"/>
          </p:nvPr>
        </p:nvSpPr>
        <p:spPr>
          <a:noFill/>
        </p:spPr>
        <p:txBody>
          <a:bodyPr/>
          <a:lstStyle/>
          <a:p>
            <a:pPr eaLnBrk="1" hangingPunct="1"/>
            <a:endParaRPr lang="en-US" dirty="0" smtClean="0"/>
          </a:p>
        </p:txBody>
      </p:sp>
    </p:spTree>
    <p:extLst>
      <p:ext uri="{BB962C8B-B14F-4D97-AF65-F5344CB8AC3E}">
        <p14:creationId xmlns:p14="http://schemas.microsoft.com/office/powerpoint/2010/main" val="184839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p:spPr>
        <p:txBody>
          <a:bodyPr/>
          <a:lstStyle>
            <a:lvl1pPr defTabSz="968122" eaLnBrk="0" hangingPunct="0">
              <a:defRPr>
                <a:solidFill>
                  <a:schemeClr val="tx1"/>
                </a:solidFill>
                <a:latin typeface="Arial" charset="0"/>
                <a:cs typeface="Arial" charset="0"/>
              </a:defRPr>
            </a:lvl1pPr>
            <a:lvl2pPr marL="742755" indent="-285675" defTabSz="968122" eaLnBrk="0" hangingPunct="0">
              <a:defRPr>
                <a:solidFill>
                  <a:schemeClr val="tx1"/>
                </a:solidFill>
                <a:latin typeface="Arial" charset="0"/>
                <a:cs typeface="Arial" charset="0"/>
              </a:defRPr>
            </a:lvl2pPr>
            <a:lvl3pPr marL="1142702" indent="-228541" defTabSz="968122" eaLnBrk="0" hangingPunct="0">
              <a:defRPr>
                <a:solidFill>
                  <a:schemeClr val="tx1"/>
                </a:solidFill>
                <a:latin typeface="Arial" charset="0"/>
                <a:cs typeface="Arial" charset="0"/>
              </a:defRPr>
            </a:lvl3pPr>
            <a:lvl4pPr marL="1599781" indent="-228541" defTabSz="968122" eaLnBrk="0" hangingPunct="0">
              <a:defRPr>
                <a:solidFill>
                  <a:schemeClr val="tx1"/>
                </a:solidFill>
                <a:latin typeface="Arial" charset="0"/>
                <a:cs typeface="Arial" charset="0"/>
              </a:defRPr>
            </a:lvl4pPr>
            <a:lvl5pPr marL="2056862" indent="-228541" defTabSz="968122" eaLnBrk="0" hangingPunct="0">
              <a:defRPr>
                <a:solidFill>
                  <a:schemeClr val="tx1"/>
                </a:solidFill>
                <a:latin typeface="Arial" charset="0"/>
                <a:cs typeface="Arial" charset="0"/>
              </a:defRPr>
            </a:lvl5pPr>
            <a:lvl6pPr marL="2513941" indent="-228541" algn="ctr" defTabSz="968122" eaLnBrk="0" fontAlgn="base" hangingPunct="0">
              <a:spcBef>
                <a:spcPct val="0"/>
              </a:spcBef>
              <a:spcAft>
                <a:spcPct val="0"/>
              </a:spcAft>
              <a:defRPr>
                <a:solidFill>
                  <a:schemeClr val="tx1"/>
                </a:solidFill>
                <a:latin typeface="Arial" charset="0"/>
                <a:cs typeface="Arial" charset="0"/>
              </a:defRPr>
            </a:lvl6pPr>
            <a:lvl7pPr marL="2971022" indent="-228541" algn="ctr" defTabSz="968122" eaLnBrk="0" fontAlgn="base" hangingPunct="0">
              <a:spcBef>
                <a:spcPct val="0"/>
              </a:spcBef>
              <a:spcAft>
                <a:spcPct val="0"/>
              </a:spcAft>
              <a:defRPr>
                <a:solidFill>
                  <a:schemeClr val="tx1"/>
                </a:solidFill>
                <a:latin typeface="Arial" charset="0"/>
                <a:cs typeface="Arial" charset="0"/>
              </a:defRPr>
            </a:lvl7pPr>
            <a:lvl8pPr marL="3428101" indent="-228541" algn="ctr" defTabSz="968122" eaLnBrk="0" fontAlgn="base" hangingPunct="0">
              <a:spcBef>
                <a:spcPct val="0"/>
              </a:spcBef>
              <a:spcAft>
                <a:spcPct val="0"/>
              </a:spcAft>
              <a:defRPr>
                <a:solidFill>
                  <a:schemeClr val="tx1"/>
                </a:solidFill>
                <a:latin typeface="Arial" charset="0"/>
                <a:cs typeface="Arial" charset="0"/>
              </a:defRPr>
            </a:lvl8pPr>
            <a:lvl9pPr marL="3885182" indent="-228541" algn="ctr" defTabSz="968122" eaLnBrk="0" fontAlgn="base" hangingPunct="0">
              <a:spcBef>
                <a:spcPct val="0"/>
              </a:spcBef>
              <a:spcAft>
                <a:spcPct val="0"/>
              </a:spcAft>
              <a:defRPr>
                <a:solidFill>
                  <a:schemeClr val="tx1"/>
                </a:solidFill>
                <a:latin typeface="Arial" charset="0"/>
                <a:cs typeface="Arial" charset="0"/>
              </a:defRPr>
            </a:lvl9pPr>
          </a:lstStyle>
          <a:p>
            <a:pPr eaLnBrk="1" hangingPunct="1"/>
            <a:fld id="{5E13F8A8-276F-43C5-AB7D-F717E4E8EF70}" type="slidenum">
              <a:rPr lang="en-US"/>
              <a:pPr eaLnBrk="1" hangingPunct="1"/>
              <a:t>13</a:t>
            </a:fld>
            <a:endParaRPr lang="en-US"/>
          </a:p>
        </p:txBody>
      </p:sp>
      <p:sp>
        <p:nvSpPr>
          <p:cNvPr id="108547" name="Rectangle 2"/>
          <p:cNvSpPr>
            <a:spLocks noGrp="1" noRot="1" noChangeAspect="1" noChangeArrowheads="1" noTextEdit="1"/>
          </p:cNvSpPr>
          <p:nvPr>
            <p:ph type="sldImg"/>
          </p:nvPr>
        </p:nvSpPr>
        <p:spPr>
          <a:xfrm>
            <a:off x="1258888" y="722313"/>
            <a:ext cx="4799012" cy="3598862"/>
          </a:xfrm>
          <a:ln/>
        </p:spPr>
      </p:sp>
      <p:sp>
        <p:nvSpPr>
          <p:cNvPr id="108548" name="Rectangle 3"/>
          <p:cNvSpPr>
            <a:spLocks noGrp="1" noChangeArrowheads="1"/>
          </p:cNvSpPr>
          <p:nvPr>
            <p:ph type="body" idx="1"/>
          </p:nvPr>
        </p:nvSpPr>
        <p:spPr>
          <a:noFill/>
        </p:spPr>
        <p:txBody>
          <a:bodyPr/>
          <a:lstStyle/>
          <a:p>
            <a:pPr eaLnBrk="1" hangingPunct="1"/>
            <a:endParaRPr lang="en-US" smtClean="0"/>
          </a:p>
        </p:txBody>
      </p:sp>
    </p:spTree>
    <p:extLst>
      <p:ext uri="{BB962C8B-B14F-4D97-AF65-F5344CB8AC3E}">
        <p14:creationId xmlns:p14="http://schemas.microsoft.com/office/powerpoint/2010/main" val="986364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A1A8863-1BFC-4613-885A-378FE47414FE}" type="slidenum">
              <a:rPr lang="en-US"/>
              <a:pPr/>
              <a:t>19</a:t>
            </a:fld>
            <a:endParaRPr lang="en-US"/>
          </a:p>
        </p:txBody>
      </p:sp>
      <p:sp>
        <p:nvSpPr>
          <p:cNvPr id="14338" name="Rectangle 2"/>
          <p:cNvSpPr>
            <a:spLocks noGrp="1" noRot="1" noChangeAspect="1" noChangeArrowheads="1" noTextEdit="1"/>
          </p:cNvSpPr>
          <p:nvPr>
            <p:ph type="sldImg"/>
          </p:nvPr>
        </p:nvSpPr>
        <p:spPr>
          <a:xfrm>
            <a:off x="1258888" y="720725"/>
            <a:ext cx="4799012" cy="3598863"/>
          </a:xfrm>
          <a:ln/>
        </p:spPr>
      </p:sp>
      <p:sp>
        <p:nvSpPr>
          <p:cNvPr id="1433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5054191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overOverlay.png"/>
          <p:cNvPicPr>
            <a:picLocks noChangeAspect="1"/>
          </p:cNvPicPr>
          <p:nvPr/>
        </p:nvPicPr>
        <p:blipFill>
          <a:blip r:embed="rId2" cstate="print"/>
          <a:stretch>
            <a:fillRect/>
          </a:stretch>
        </p:blipFill>
        <p:spPr>
          <a:xfrm>
            <a:off x="0" y="0"/>
            <a:ext cx="9144000" cy="6858000"/>
          </a:xfrm>
          <a:prstGeom prst="rect">
            <a:avLst/>
          </a:prstGeom>
        </p:spPr>
      </p:pic>
      <p:sp>
        <p:nvSpPr>
          <p:cNvPr id="4" name="Date Placeholder 3"/>
          <p:cNvSpPr>
            <a:spLocks noGrp="1"/>
          </p:cNvSpPr>
          <p:nvPr>
            <p:ph type="dt" sz="half" idx="10"/>
          </p:nvPr>
        </p:nvSpPr>
        <p:spPr/>
        <p:txBody>
          <a:bodyPr/>
          <a:lstStyle>
            <a:lvl1pPr>
              <a:defRPr>
                <a:solidFill>
                  <a:schemeClr val="tx2"/>
                </a:solidFill>
              </a:defRPr>
            </a:lvl1pPr>
          </a:lstStyle>
          <a:p>
            <a:fld id="{D53B21E0-A804-C847-9F36-A71E76BEC786}" type="datetimeFigureOut">
              <a:rPr lang="en-US" smtClean="0"/>
              <a:t>12/20/2018</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764E737E-6C6B-534D-B70B-2CFEFFD6CE6D}" type="slidenum">
              <a:rPr lang="en-US" smtClean="0"/>
              <a:t>‹#›</a:t>
            </a:fld>
            <a:endParaRPr lang="en-US"/>
          </a:p>
        </p:txBody>
      </p:sp>
      <p:grpSp>
        <p:nvGrpSpPr>
          <p:cNvPr id="8" name="Group 7"/>
          <p:cNvGrpSpPr/>
          <p:nvPr userDrawn="1"/>
        </p:nvGrpSpPr>
        <p:grpSpPr>
          <a:xfrm>
            <a:off x="1194102" y="2887531"/>
            <a:ext cx="6779110" cy="923330"/>
            <a:chOff x="1172584" y="1381459"/>
            <a:chExt cx="6779110" cy="923330"/>
          </a:xfrm>
          <a:effectLst>
            <a:outerShdw blurRad="38100" dist="12700" dir="16200000" rotWithShape="0">
              <a:prstClr val="black">
                <a:alpha val="30000"/>
              </a:prstClr>
            </a:outerShdw>
          </a:effectLst>
        </p:grpSpPr>
        <p:sp>
          <p:nvSpPr>
            <p:cNvPr id="9" name="TextBox 8"/>
            <p:cNvSpPr txBox="1"/>
            <p:nvPr/>
          </p:nvSpPr>
          <p:spPr>
            <a:xfrm>
              <a:off x="4147073" y="1381459"/>
              <a:ext cx="877163" cy="923330"/>
            </a:xfrm>
            <a:prstGeom prst="rect">
              <a:avLst/>
            </a:prstGeom>
            <a:noFill/>
          </p:spPr>
          <p:txBody>
            <a:bodyPr wrap="none" rtlCol="0">
              <a:spAutoFit/>
            </a:bodyPr>
            <a:lstStyle/>
            <a:p>
              <a:r>
                <a:rPr lang="en-US" sz="5400" dirty="0" smtClean="0">
                  <a:ln w="3175">
                    <a:solidFill>
                      <a:schemeClr val="tx2">
                        <a:alpha val="60000"/>
                      </a:schemeClr>
                    </a:solidFill>
                  </a:ln>
                  <a:solidFill>
                    <a:schemeClr val="tx2">
                      <a:lumMod val="90000"/>
                    </a:schemeClr>
                  </a:solidFill>
                  <a:effectLst>
                    <a:outerShdw blurRad="34925" dist="12700" dir="14400000" algn="ctr" rotWithShape="0">
                      <a:srgbClr val="000000">
                        <a:alpha val="21000"/>
                      </a:srgbClr>
                    </a:outerShdw>
                  </a:effectLst>
                  <a:latin typeface="Wingdings" pitchFamily="2" charset="2"/>
                </a:rPr>
                <a:t></a:t>
              </a:r>
              <a:endParaRPr lang="en-US" sz="5400" dirty="0">
                <a:ln w="3175">
                  <a:solidFill>
                    <a:schemeClr val="tx2">
                      <a:alpha val="60000"/>
                    </a:schemeClr>
                  </a:solidFill>
                </a:ln>
                <a:solidFill>
                  <a:schemeClr val="tx2">
                    <a:lumMod val="90000"/>
                  </a:schemeClr>
                </a:solidFill>
                <a:effectLst>
                  <a:outerShdw blurRad="34925" dist="12700" dir="14400000" algn="ctr" rotWithShape="0">
                    <a:srgbClr val="000000">
                      <a:alpha val="21000"/>
                    </a:srgbClr>
                  </a:outerShdw>
                </a:effectLst>
                <a:latin typeface="Wingdings" pitchFamily="2" charset="2"/>
              </a:endParaRPr>
            </a:p>
          </p:txBody>
        </p:sp>
        <p:cxnSp>
          <p:nvCxnSpPr>
            <p:cNvPr id="10" name="Straight Connector 9"/>
            <p:cNvCxnSpPr/>
            <p:nvPr/>
          </p:nvCxnSpPr>
          <p:spPr>
            <a:xfrm rot="10800000">
              <a:off x="1172584" y="1925620"/>
              <a:ext cx="3119718" cy="1588"/>
            </a:xfrm>
            <a:prstGeom prst="line">
              <a:avLst/>
            </a:prstGeom>
            <a:ln>
              <a:solidFill>
                <a:schemeClr val="tx2">
                  <a:lumMod val="90000"/>
                </a:schemeClr>
              </a:solidFill>
            </a:ln>
            <a:effectLst/>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10800000">
              <a:off x="4831976" y="1922930"/>
              <a:ext cx="3119718" cy="1588"/>
            </a:xfrm>
            <a:prstGeom prst="line">
              <a:avLst/>
            </a:prstGeom>
            <a:ln>
              <a:solidFill>
                <a:schemeClr val="tx2">
                  <a:lumMod val="90000"/>
                </a:schemeClr>
              </a:solidFill>
            </a:ln>
            <a:effectLst/>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83341" y="1387737"/>
            <a:ext cx="6777318" cy="1731982"/>
          </a:xfrm>
        </p:spPr>
        <p:txBody>
          <a:bodyPr anchor="b"/>
          <a:lstStyle>
            <a:lvl1pPr>
              <a:defRPr>
                <a:ln w="3175">
                  <a:solidFill>
                    <a:schemeClr val="tx1">
                      <a:alpha val="65000"/>
                    </a:schemeClr>
                  </a:solidFill>
                </a:ln>
                <a:solidFill>
                  <a:schemeClr val="tx1"/>
                </a:solidFill>
                <a:effectLst>
                  <a:outerShdw blurRad="25400" dist="12700" dir="14220000" rotWithShape="0">
                    <a:prstClr val="black">
                      <a:alpha val="50000"/>
                    </a:prst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767862"/>
            <a:ext cx="6400800" cy="1752600"/>
          </a:xfrm>
        </p:spPr>
        <p:txBody>
          <a:bodyPr/>
          <a:lstStyle>
            <a:lvl1pPr marL="0" indent="0" algn="ctr">
              <a:buNone/>
              <a:defRPr>
                <a:solidFill>
                  <a:schemeClr val="tx1"/>
                </a:solidFill>
                <a:effectLst>
                  <a:outerShdw blurRad="34925" dist="12700" dir="14400000" rotWithShape="0">
                    <a:prstClr val="black">
                      <a:alpha val="21000"/>
                    </a:prstClr>
                  </a:outerShdw>
                </a:effectLst>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smtClean="0"/>
              <a:t>Click to edit Master subtitle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732" y="4668822"/>
            <a:ext cx="7767021" cy="644729"/>
          </a:xfrm>
        </p:spPr>
        <p:txBody>
          <a:bodyPr anchor="b"/>
          <a:lstStyle>
            <a:lvl1pPr algn="ctr">
              <a:defRPr sz="2800" b="0"/>
            </a:lvl1pPr>
          </a:lstStyle>
          <a:p>
            <a:r>
              <a:rPr lang="en-US" smtClean="0"/>
              <a:t>Click to edit Master title style</a:t>
            </a:r>
            <a:endParaRPr lang="en-US"/>
          </a:p>
        </p:txBody>
      </p:sp>
      <p:sp>
        <p:nvSpPr>
          <p:cNvPr id="3" name="Picture Placeholder 2"/>
          <p:cNvSpPr>
            <a:spLocks noGrp="1"/>
          </p:cNvSpPr>
          <p:nvPr>
            <p:ph type="pic" idx="1"/>
          </p:nvPr>
        </p:nvSpPr>
        <p:spPr>
          <a:xfrm rot="240000">
            <a:off x="2183794" y="666965"/>
            <a:ext cx="4772156" cy="3598016"/>
          </a:xfrm>
          <a:solidFill>
            <a:srgbClr val="FFFFFF">
              <a:shade val="85000"/>
            </a:srgbClr>
          </a:solidFill>
          <a:ln w="190500" cap="sq">
            <a:solidFill>
              <a:srgbClr val="FFFFFF"/>
            </a:solidFill>
            <a:miter lim="800000"/>
          </a:ln>
          <a:effectLst>
            <a:outerShdw blurRad="65000" dist="50800" dir="12900000" kx="195000" ky="145000" algn="tl" rotWithShape="0">
              <a:srgbClr val="000000">
                <a:alpha val="24000"/>
              </a:srgbClr>
            </a:outerShdw>
          </a:effectLst>
          <a:scene3d>
            <a:camera prst="orthographicFront">
              <a:rot lat="0" lon="0" rev="360000"/>
            </a:camera>
            <a:lightRig rig="twoPt" dir="t">
              <a:rot lat="0" lon="0" rev="7200000"/>
            </a:lightRig>
          </a:scene3d>
          <a:sp3d contourW="12700">
            <a:bevelT w="25400" h="19050"/>
            <a:contourClr>
              <a:srgbClr val="969696"/>
            </a:contourClr>
          </a:sp3d>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8491" y="5324306"/>
            <a:ext cx="7756264" cy="804862"/>
          </a:xfrm>
        </p:spPr>
        <p:txBody>
          <a:bodyPr>
            <a:normAutofit/>
          </a:bodyPr>
          <a:lstStyle>
            <a:lvl1pPr marL="0" indent="0" algn="ctr">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53B21E0-A804-C847-9F36-A71E76BEC786}" type="datetimeFigureOut">
              <a:rPr lang="en-US" smtClean="0"/>
              <a:t>12/20/2018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4E737E-6C6B-534D-B70B-2CFEFFD6CE6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53B21E0-A804-C847-9F36-A71E76BEC786}" type="datetimeFigureOut">
              <a:rPr lang="en-US" smtClean="0"/>
              <a:t>12/20/2018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4E737E-6C6B-534D-B70B-2CFEFFD6CE6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6562" y="559402"/>
            <a:ext cx="1678193" cy="556676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8490" y="849858"/>
            <a:ext cx="5507917" cy="502382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53B21E0-A804-C847-9F36-A71E76BEC786}" type="datetimeFigureOut">
              <a:rPr lang="en-US" smtClean="0"/>
              <a:t>12/20/2018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4E737E-6C6B-534D-B70B-2CFEFFD6CE6D}" type="slidenum">
              <a:rPr lang="en-US" smtClean="0"/>
              <a:t>‹#›</a:t>
            </a:fld>
            <a:endParaRPr lang="en-US"/>
          </a:p>
        </p:txBody>
      </p:sp>
      <p:grpSp>
        <p:nvGrpSpPr>
          <p:cNvPr id="11" name="Group 10"/>
          <p:cNvGrpSpPr/>
          <p:nvPr/>
        </p:nvGrpSpPr>
        <p:grpSpPr>
          <a:xfrm rot="5400000">
            <a:off x="3909052" y="2880827"/>
            <a:ext cx="5480154" cy="923330"/>
            <a:chOff x="1815339" y="1381457"/>
            <a:chExt cx="5480154" cy="923329"/>
          </a:xfrm>
        </p:grpSpPr>
        <p:sp>
          <p:nvSpPr>
            <p:cNvPr id="12" name="TextBox 11"/>
            <p:cNvSpPr txBox="1"/>
            <p:nvPr/>
          </p:nvSpPr>
          <p:spPr>
            <a:xfrm>
              <a:off x="4147076" y="1381457"/>
              <a:ext cx="877163" cy="923329"/>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3" name="Straight Connector 12"/>
            <p:cNvCxnSpPr/>
            <p:nvPr/>
          </p:nvCxnSpPr>
          <p:spPr>
            <a:xfrm flipH="1" flipV="1">
              <a:off x="1815339" y="1924709"/>
              <a:ext cx="2468880" cy="2505"/>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0800000">
              <a:off x="4826613" y="1927417"/>
              <a:ext cx="2468880"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4"/>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648200" y="1600204"/>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245225"/>
            <a:ext cx="2133600" cy="476250"/>
          </a:xfrm>
        </p:spPr>
        <p:txBody>
          <a:bodyPr/>
          <a:lstStyle>
            <a:lvl1pPr>
              <a:defRPr/>
            </a:lvl1pPr>
          </a:lstStyle>
          <a:p>
            <a:endParaRPr lang="en-US"/>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endParaRPr lang="en-US"/>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9ABF7639-8906-4D2A-9010-BE84697C0FEB}" type="slidenum">
              <a:rPr lang="en-US"/>
              <a:pPr/>
              <a:t>‹#›</a:t>
            </a:fld>
            <a:endParaRPr lang="en-US"/>
          </a:p>
        </p:txBody>
      </p:sp>
    </p:spTree>
    <p:extLst>
      <p:ext uri="{BB962C8B-B14F-4D97-AF65-F5344CB8AC3E}">
        <p14:creationId xmlns:p14="http://schemas.microsoft.com/office/powerpoint/2010/main" val="39180820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8229600" cy="21859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3938592"/>
            <a:ext cx="8229600" cy="21875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245225"/>
            <a:ext cx="2133600" cy="476250"/>
          </a:xfrm>
        </p:spPr>
        <p:txBody>
          <a:bodyPr/>
          <a:lstStyle>
            <a:lvl1pPr>
              <a:defRPr/>
            </a:lvl1pPr>
          </a:lstStyle>
          <a:p>
            <a:endParaRPr lang="en-US">
              <a:solidFill>
                <a:srgbClr val="000000"/>
              </a:solidFill>
            </a:endParaRPr>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fld id="{5587A2AA-EC21-4CD4-92CA-691382A4933E}"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937349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pic>
        <p:nvPicPr>
          <p:cNvPr id="7" name="Picture 6" descr="CoverOverlay.png"/>
          <p:cNvPicPr>
            <a:picLocks noChangeAspect="1"/>
          </p:cNvPicPr>
          <p:nvPr/>
        </p:nvPicPr>
        <p:blipFill>
          <a:blip r:embed="rId2" cstate="print"/>
          <a:stretch>
            <a:fillRect/>
          </a:stretch>
        </p:blipFill>
        <p:spPr>
          <a:xfrm>
            <a:off x="0" y="0"/>
            <a:ext cx="9144000" cy="6858000"/>
          </a:xfrm>
          <a:prstGeom prst="rect">
            <a:avLst/>
          </a:prstGeom>
        </p:spPr>
      </p:pic>
      <p:sp>
        <p:nvSpPr>
          <p:cNvPr id="4" name="Date Placeholder 3"/>
          <p:cNvSpPr>
            <a:spLocks noGrp="1"/>
          </p:cNvSpPr>
          <p:nvPr>
            <p:ph type="dt" sz="half" idx="10"/>
          </p:nvPr>
        </p:nvSpPr>
        <p:spPr/>
        <p:txBody>
          <a:bodyPr/>
          <a:lstStyle>
            <a:lvl1pPr>
              <a:defRPr>
                <a:solidFill>
                  <a:schemeClr val="tx2"/>
                </a:solidFill>
              </a:defRPr>
            </a:lvl1pPr>
          </a:lstStyle>
          <a:p>
            <a:fld id="{D53B21E0-A804-C847-9F36-A71E76BEC786}" type="datetimeFigureOut">
              <a:rPr lang="en-US" smtClean="0"/>
              <a:t>12/20/2018</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764E737E-6C6B-534D-B70B-2CFEFFD6CE6D}" type="slidenum">
              <a:rPr lang="en-US" smtClean="0"/>
              <a:t>‹#›</a:t>
            </a:fld>
            <a:endParaRPr lang="en-US"/>
          </a:p>
        </p:txBody>
      </p:sp>
      <p:sp>
        <p:nvSpPr>
          <p:cNvPr id="2" name="Title 1"/>
          <p:cNvSpPr>
            <a:spLocks noGrp="1"/>
          </p:cNvSpPr>
          <p:nvPr>
            <p:ph type="ctrTitle"/>
          </p:nvPr>
        </p:nvSpPr>
        <p:spPr>
          <a:xfrm>
            <a:off x="1183341" y="1387737"/>
            <a:ext cx="6777318" cy="1731982"/>
          </a:xfrm>
        </p:spPr>
        <p:txBody>
          <a:bodyPr anchor="b"/>
          <a:lstStyle>
            <a:lvl1pPr>
              <a:defRPr>
                <a:ln w="3175">
                  <a:solidFill>
                    <a:schemeClr val="tx1">
                      <a:alpha val="65000"/>
                    </a:schemeClr>
                  </a:solidFill>
                </a:ln>
                <a:solidFill>
                  <a:schemeClr val="tx1"/>
                </a:solidFill>
                <a:effectLst>
                  <a:outerShdw blurRad="25400" dist="12700" dir="14220000" rotWithShape="0">
                    <a:prstClr val="black">
                      <a:alpha val="50000"/>
                    </a:prstClr>
                  </a:outerShdw>
                </a:effectLst>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767862"/>
            <a:ext cx="6400800" cy="1752600"/>
          </a:xfrm>
        </p:spPr>
        <p:txBody>
          <a:bodyPr/>
          <a:lstStyle>
            <a:lvl1pPr marL="0" indent="0" algn="ctr">
              <a:buNone/>
              <a:defRPr>
                <a:solidFill>
                  <a:schemeClr val="tx1"/>
                </a:solidFill>
                <a:effectLst>
                  <a:outerShdw blurRad="34925" dist="12700" dir="14400000" rotWithShape="0">
                    <a:prstClr val="black">
                      <a:alpha val="21000"/>
                    </a:prstClr>
                  </a:outerShdw>
                </a:effectLst>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smtClean="0"/>
              <a:t>Click to edit Master subtitle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53B21E0-A804-C847-9F36-A71E76BEC786}" type="datetimeFigureOut">
              <a:rPr lang="en-US" smtClean="0"/>
              <a:t>12/20/2018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4E737E-6C6B-534D-B70B-2CFEFFD6CE6D}" type="slidenum">
              <a:rPr lang="en-US" smtClean="0"/>
              <a:t>‹#›</a:t>
            </a:fld>
            <a:endParaRPr lang="en-US"/>
          </a:p>
        </p:txBody>
      </p:sp>
      <p:sp>
        <p:nvSpPr>
          <p:cNvPr id="11" name="Title 10"/>
          <p:cNvSpPr>
            <a:spLocks noGrp="1"/>
          </p:cNvSpPr>
          <p:nvPr>
            <p:ph type="title"/>
          </p:nvPr>
        </p:nvSpPr>
        <p:spPr/>
        <p:txBody>
          <a:bodyPr/>
          <a:lstStyle/>
          <a:p>
            <a:r>
              <a:rPr lang="en-US" smtClean="0"/>
              <a:t>Click to edit Master title style</a:t>
            </a:r>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2" name="Picture 11" descr="CoverOverlay.png"/>
          <p:cNvPicPr>
            <a:picLocks noChangeAspect="1"/>
          </p:cNvPicPr>
          <p:nvPr/>
        </p:nvPicPr>
        <p:blipFill>
          <a:blip r:embed="rId2" cstate="print">
            <a:lum/>
          </a:blip>
          <a:stretch>
            <a:fillRect/>
          </a:stretch>
        </p:blipFill>
        <p:spPr>
          <a:xfrm>
            <a:off x="0" y="0"/>
            <a:ext cx="9144000" cy="6858000"/>
          </a:xfrm>
          <a:prstGeom prst="rect">
            <a:avLst/>
          </a:prstGeom>
        </p:spPr>
      </p:pic>
      <p:sp>
        <p:nvSpPr>
          <p:cNvPr id="2" name="Title 1"/>
          <p:cNvSpPr>
            <a:spLocks noGrp="1"/>
          </p:cNvSpPr>
          <p:nvPr>
            <p:ph type="title"/>
          </p:nvPr>
        </p:nvSpPr>
        <p:spPr>
          <a:xfrm>
            <a:off x="690042" y="1204857"/>
            <a:ext cx="7754713" cy="1910716"/>
          </a:xfrm>
        </p:spPr>
        <p:txBody>
          <a:bodyPr anchor="b"/>
          <a:lstStyle>
            <a:lvl1pPr algn="ctr">
              <a:defRPr sz="5400" b="0" cap="none"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99248" y="3767320"/>
            <a:ext cx="7734747" cy="1500187"/>
          </a:xfrm>
        </p:spPr>
        <p:txBody>
          <a:bodyPr anchor="t"/>
          <a:lstStyle>
            <a:lvl1pPr marL="0" indent="0" algn="ctr">
              <a:buNone/>
              <a:defRPr sz="2000">
                <a:solidFill>
                  <a:schemeClr val="tx2"/>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53B21E0-A804-C847-9F36-A71E76BEC786}" type="datetimeFigureOut">
              <a:rPr lang="en-US" smtClean="0"/>
              <a:t>12/20/2018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4E737E-6C6B-534D-B70B-2CFEFFD6CE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D53B21E0-A804-C847-9F36-A71E76BEC786}" type="datetimeFigureOut">
              <a:rPr lang="en-US" smtClean="0"/>
              <a:t>12/20/2018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4E737E-6C6B-534D-B70B-2CFEFFD6CE6D}" type="slidenum">
              <a:rPr lang="en-US" smtClean="0"/>
              <a:t>‹#›</a:t>
            </a:fld>
            <a:endParaRPr lang="en-US"/>
          </a:p>
        </p:txBody>
      </p:sp>
      <p:sp>
        <p:nvSpPr>
          <p:cNvPr id="12" name="Title 1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8" name="Content Placeholder 7"/>
          <p:cNvSpPr>
            <a:spLocks noGrp="1"/>
          </p:cNvSpPr>
          <p:nvPr>
            <p:ph sz="quarter" idx="13"/>
          </p:nvPr>
        </p:nvSpPr>
        <p:spPr>
          <a:xfrm>
            <a:off x="685800" y="2240280"/>
            <a:ext cx="3803904" cy="387705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Content Placeholder 9"/>
          <p:cNvSpPr>
            <a:spLocks noGrp="1"/>
          </p:cNvSpPr>
          <p:nvPr>
            <p:ph sz="quarter" idx="14"/>
          </p:nvPr>
        </p:nvSpPr>
        <p:spPr>
          <a:xfrm>
            <a:off x="4645151" y="2240280"/>
            <a:ext cx="3803904" cy="387705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051560" y="2240280"/>
            <a:ext cx="3442446" cy="658368"/>
          </a:xfrm>
        </p:spPr>
        <p:txBody>
          <a:bodyPr anchor="b"/>
          <a:lstStyle>
            <a:lvl1pPr marL="0" indent="0" algn="ctr">
              <a:buNone/>
              <a:defRPr sz="2400" b="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8488" y="2947595"/>
            <a:ext cx="3803904" cy="317296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02306" y="2240280"/>
            <a:ext cx="3447288" cy="658368"/>
          </a:xfrm>
        </p:spPr>
        <p:txBody>
          <a:bodyPr anchor="b"/>
          <a:lstStyle>
            <a:lvl1pPr marL="0" indent="0" algn="ctr">
              <a:buNone/>
              <a:defRPr sz="2400" b="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2944368"/>
            <a:ext cx="3799728" cy="317296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53B21E0-A804-C847-9F36-A71E76BEC786}" type="datetimeFigureOut">
              <a:rPr lang="en-US" smtClean="0"/>
              <a:t>12/20/2018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4E737E-6C6B-534D-B70B-2CFEFFD6CE6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53B21E0-A804-C847-9F36-A71E76BEC786}" type="datetimeFigureOut">
              <a:rPr lang="en-US" smtClean="0"/>
              <a:t>12/20/2018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4E737E-6C6B-534D-B70B-2CFEFFD6CE6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3B21E0-A804-C847-9F36-A71E76BEC786}" type="datetimeFigureOut">
              <a:rPr lang="en-US" smtClean="0"/>
              <a:t>12/20/2018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4E737E-6C6B-534D-B70B-2CFEFFD6CE6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34581" y="1678199"/>
            <a:ext cx="3422483" cy="1886921"/>
          </a:xfrm>
        </p:spPr>
        <p:txBody>
          <a:bodyPr anchor="b"/>
          <a:lstStyle>
            <a:lvl1pPr algn="l">
              <a:defRPr sz="2800" b="0"/>
            </a:lvl1pPr>
          </a:lstStyle>
          <a:p>
            <a:r>
              <a:rPr lang="en-US" smtClean="0"/>
              <a:t>Click to edit Master title style</a:t>
            </a:r>
            <a:endParaRPr lang="en-US"/>
          </a:p>
        </p:txBody>
      </p:sp>
      <p:sp>
        <p:nvSpPr>
          <p:cNvPr id="3" name="Content Placeholder 2"/>
          <p:cNvSpPr>
            <a:spLocks noGrp="1"/>
          </p:cNvSpPr>
          <p:nvPr>
            <p:ph idx="1"/>
          </p:nvPr>
        </p:nvSpPr>
        <p:spPr>
          <a:xfrm>
            <a:off x="692003" y="559402"/>
            <a:ext cx="4116667" cy="5566765"/>
          </a:xfrm>
        </p:spPr>
        <p:txBody>
          <a:bodyPr anchor="ct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034581" y="3603816"/>
            <a:ext cx="3411725" cy="2517289"/>
          </a:xfrm>
        </p:spPr>
        <p:txBody>
          <a:bodyPr>
            <a:normAutofit/>
          </a:bodyPr>
          <a:lstStyle>
            <a:lvl1pPr marL="0" indent="0">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53B21E0-A804-C847-9F36-A71E76BEC786}" type="datetimeFigureOut">
              <a:rPr lang="en-US" smtClean="0"/>
              <a:t>12/20/2018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4E737E-6C6B-534D-B70B-2CFEFFD6CE6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tint val="96000"/>
            <a:lumMod val="110000"/>
          </a:schemeClr>
        </a:solidFill>
        <a:effectLst/>
      </p:bgPr>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gradFill flip="none" rotWithShape="1">
            <a:gsLst>
              <a:gs pos="83000">
                <a:schemeClr val="bg1">
                  <a:alpha val="11000"/>
                </a:schemeClr>
              </a:gs>
              <a:gs pos="100000">
                <a:schemeClr val="bg2">
                  <a:lumMod val="75000"/>
                  <a:alpha val="23000"/>
                </a:schemeClr>
              </a:gs>
            </a:gsLst>
            <a:path path="rect">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Placeholder 1"/>
          <p:cNvSpPr>
            <a:spLocks noGrp="1"/>
          </p:cNvSpPr>
          <p:nvPr>
            <p:ph type="title"/>
          </p:nvPr>
        </p:nvSpPr>
        <p:spPr>
          <a:xfrm>
            <a:off x="688490" y="570156"/>
            <a:ext cx="7756263" cy="105425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699248" y="2248351"/>
            <a:ext cx="7745505" cy="387781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60378" y="6161446"/>
            <a:ext cx="2133600" cy="365125"/>
          </a:xfrm>
          <a:prstGeom prst="rect">
            <a:avLst/>
          </a:prstGeom>
        </p:spPr>
        <p:txBody>
          <a:bodyPr vert="horz" lIns="91440" tIns="45720" rIns="91440" bIns="45720" rtlCol="0" anchor="ctr"/>
          <a:lstStyle>
            <a:lvl1pPr algn="l">
              <a:defRPr sz="1200">
                <a:solidFill>
                  <a:schemeClr val="tx2"/>
                </a:solidFill>
              </a:defRPr>
            </a:lvl1pPr>
          </a:lstStyle>
          <a:p>
            <a:fld id="{D53B21E0-A804-C847-9F36-A71E76BEC786}" type="datetimeFigureOut">
              <a:rPr lang="en-US" smtClean="0"/>
              <a:t>12/20/2018</a:t>
            </a:fld>
            <a:endParaRPr lang="en-US"/>
          </a:p>
        </p:txBody>
      </p:sp>
      <p:sp>
        <p:nvSpPr>
          <p:cNvPr id="5" name="Footer Placeholder 4"/>
          <p:cNvSpPr>
            <a:spLocks noGrp="1"/>
          </p:cNvSpPr>
          <p:nvPr>
            <p:ph type="ftr" sz="quarter" idx="3"/>
          </p:nvPr>
        </p:nvSpPr>
        <p:spPr>
          <a:xfrm>
            <a:off x="3124200" y="6161446"/>
            <a:ext cx="2895600" cy="365125"/>
          </a:xfrm>
          <a:prstGeom prst="rect">
            <a:avLst/>
          </a:prstGeom>
        </p:spPr>
        <p:txBody>
          <a:bodyPr vert="horz" lIns="91440" tIns="45720" rIns="91440" bIns="45720" rtlCol="0" anchor="ctr"/>
          <a:lstStyle>
            <a:lvl1pPr algn="ctr">
              <a:defRPr sz="1200">
                <a:solidFill>
                  <a:schemeClr val="tx2"/>
                </a:solidFill>
              </a:defRPr>
            </a:lvl1pPr>
          </a:lstStyle>
          <a:p>
            <a:endParaRPr lang="en-US"/>
          </a:p>
        </p:txBody>
      </p:sp>
      <p:sp>
        <p:nvSpPr>
          <p:cNvPr id="6" name="Slide Number Placeholder 5"/>
          <p:cNvSpPr>
            <a:spLocks noGrp="1"/>
          </p:cNvSpPr>
          <p:nvPr>
            <p:ph type="sldNum" sz="quarter" idx="4"/>
          </p:nvPr>
        </p:nvSpPr>
        <p:spPr>
          <a:xfrm>
            <a:off x="6639264" y="6161446"/>
            <a:ext cx="2133600" cy="365125"/>
          </a:xfrm>
          <a:prstGeom prst="rect">
            <a:avLst/>
          </a:prstGeom>
        </p:spPr>
        <p:txBody>
          <a:bodyPr vert="horz" lIns="91440" tIns="45720" rIns="91440" bIns="45720" rtlCol="0" anchor="ctr"/>
          <a:lstStyle>
            <a:lvl1pPr algn="r">
              <a:defRPr sz="1200">
                <a:solidFill>
                  <a:schemeClr val="tx2"/>
                </a:solidFill>
              </a:defRPr>
            </a:lvl1pPr>
          </a:lstStyle>
          <a:p>
            <a:fld id="{764E737E-6C6B-534D-B70B-2CFEFFD6CE6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90"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91" r:id="rId13"/>
    <p:sldLayoutId id="2147483692" r:id="rId14"/>
  </p:sldLayoutIdLst>
  <p:txStyles>
    <p:titleStyle>
      <a:lvl1pPr algn="ctr" defTabSz="914377" rtl="0" eaLnBrk="1" latinLnBrk="0" hangingPunct="1">
        <a:spcBef>
          <a:spcPct val="0"/>
        </a:spcBef>
        <a:buNone/>
        <a:defRPr sz="54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65751" indent="-365751" algn="l" defTabSz="914377" rtl="0" eaLnBrk="1" latinLnBrk="0" hangingPunct="1">
        <a:spcBef>
          <a:spcPct val="20000"/>
        </a:spcBef>
        <a:buClr>
          <a:schemeClr val="accent1"/>
        </a:buClr>
        <a:buFont typeface="Wingdings" pitchFamily="2" charset="2"/>
        <a:buChar char=""/>
        <a:defRPr sz="2400" kern="1200">
          <a:solidFill>
            <a:schemeClr val="tx1">
              <a:lumMod val="85000"/>
              <a:lumOff val="15000"/>
            </a:schemeClr>
          </a:solidFill>
          <a:latin typeface="+mn-lt"/>
          <a:ea typeface="+mn-ea"/>
          <a:cs typeface="+mn-cs"/>
        </a:defRPr>
      </a:lvl1pPr>
      <a:lvl2pPr marL="777221" indent="-365751" algn="l" defTabSz="914377" rtl="0" eaLnBrk="1" latinLnBrk="0" hangingPunct="1">
        <a:spcBef>
          <a:spcPct val="20000"/>
        </a:spcBef>
        <a:buClr>
          <a:schemeClr val="accent1"/>
        </a:buClr>
        <a:buFont typeface="Wingdings" pitchFamily="2" charset="2"/>
        <a:buChar char=""/>
        <a:defRPr sz="2200" kern="1200">
          <a:solidFill>
            <a:schemeClr val="tx1">
              <a:lumMod val="85000"/>
              <a:lumOff val="15000"/>
            </a:schemeClr>
          </a:solidFill>
          <a:latin typeface="+mn-lt"/>
          <a:ea typeface="+mn-ea"/>
          <a:cs typeface="+mn-cs"/>
        </a:defRPr>
      </a:lvl2pPr>
      <a:lvl3pPr marL="1142971" indent="-365751" algn="l" defTabSz="914377" rtl="0" eaLnBrk="1" latinLnBrk="0" hangingPunct="1">
        <a:spcBef>
          <a:spcPct val="20000"/>
        </a:spcBef>
        <a:buClr>
          <a:schemeClr val="accent1"/>
        </a:buClr>
        <a:buFont typeface="Wingdings" pitchFamily="2" charset="2"/>
        <a:buChar char=""/>
        <a:defRPr sz="2000" kern="1200">
          <a:solidFill>
            <a:schemeClr val="tx1">
              <a:lumMod val="85000"/>
              <a:lumOff val="15000"/>
            </a:schemeClr>
          </a:solidFill>
          <a:latin typeface="+mn-lt"/>
          <a:ea typeface="+mn-ea"/>
          <a:cs typeface="+mn-cs"/>
        </a:defRPr>
      </a:lvl3pPr>
      <a:lvl4pPr marL="1508722" indent="-320032" algn="l" defTabSz="914377" rtl="0" eaLnBrk="1" latinLnBrk="0" hangingPunct="1">
        <a:spcBef>
          <a:spcPct val="20000"/>
        </a:spcBef>
        <a:buClr>
          <a:schemeClr val="accent1"/>
        </a:buClr>
        <a:buFont typeface="Wingdings" pitchFamily="2" charset="2"/>
        <a:buChar char=""/>
        <a:defRPr sz="1800" kern="1200">
          <a:solidFill>
            <a:schemeClr val="tx1">
              <a:lumMod val="85000"/>
              <a:lumOff val="15000"/>
            </a:schemeClr>
          </a:solidFill>
          <a:latin typeface="+mn-lt"/>
          <a:ea typeface="+mn-ea"/>
          <a:cs typeface="+mn-cs"/>
        </a:defRPr>
      </a:lvl4pPr>
      <a:lvl5pPr marL="1828754" indent="-320032" algn="l" defTabSz="914377" rtl="0" eaLnBrk="1" latinLnBrk="0" hangingPunct="1">
        <a:spcBef>
          <a:spcPct val="20000"/>
        </a:spcBef>
        <a:buClr>
          <a:schemeClr val="accent1"/>
        </a:buClr>
        <a:buFont typeface="Wingdings" pitchFamily="2" charset="2"/>
        <a:buChar char=""/>
        <a:defRPr sz="1600" kern="1200">
          <a:solidFill>
            <a:schemeClr val="tx1">
              <a:lumMod val="85000"/>
              <a:lumOff val="15000"/>
            </a:schemeClr>
          </a:solidFill>
          <a:latin typeface="+mn-lt"/>
          <a:ea typeface="+mn-ea"/>
          <a:cs typeface="+mn-cs"/>
        </a:defRPr>
      </a:lvl5pPr>
      <a:lvl6pPr marL="2148786" indent="-274313" algn="l" defTabSz="914377"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6pPr>
      <a:lvl7pPr marL="2468818" indent="-274313" algn="l" defTabSz="914377"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7pPr>
      <a:lvl8pPr marL="2788850" indent="-274313" algn="l" defTabSz="914377"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8pPr>
      <a:lvl9pPr marL="3108882" indent="-274313" algn="l" defTabSz="914377"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88494" y="462581"/>
            <a:ext cx="7756263" cy="1054251"/>
          </a:xfrm>
        </p:spPr>
        <p:txBody>
          <a:bodyPr/>
          <a:lstStyle/>
          <a:p>
            <a:r>
              <a:rPr lang="en-US" sz="6600" b="1" cap="small" dirty="0">
                <a:solidFill>
                  <a:srgbClr val="046380"/>
                </a:solidFill>
              </a:rPr>
              <a:t>Canaanite Period</a:t>
            </a:r>
            <a:endParaRPr lang="en-US" sz="6600" cap="small" dirty="0">
              <a:solidFill>
                <a:srgbClr val="046380"/>
              </a:solidFill>
            </a:endParaRPr>
          </a:p>
        </p:txBody>
      </p:sp>
      <p:sp>
        <p:nvSpPr>
          <p:cNvPr id="2" name="Content Placeholder 1"/>
          <p:cNvSpPr>
            <a:spLocks noGrp="1"/>
          </p:cNvSpPr>
          <p:nvPr>
            <p:ph idx="1"/>
          </p:nvPr>
        </p:nvSpPr>
        <p:spPr>
          <a:xfrm>
            <a:off x="699251" y="1748118"/>
            <a:ext cx="7745505" cy="4504764"/>
          </a:xfrm>
        </p:spPr>
        <p:txBody>
          <a:bodyPr>
            <a:normAutofit fontScale="92500" lnSpcReduction="10000"/>
          </a:bodyPr>
          <a:lstStyle/>
          <a:p>
            <a:pPr>
              <a:buClr>
                <a:srgbClr val="CC5E28"/>
              </a:buClr>
              <a:buFont typeface="Arial" panose="020B0604020202020204" pitchFamily="34" charset="0"/>
              <a:buChar char="•"/>
            </a:pPr>
            <a:r>
              <a:rPr lang="en-US" sz="3600" dirty="0"/>
              <a:t>Canaan  indicates a region in and around the geographical area of modern Israel</a:t>
            </a:r>
          </a:p>
          <a:p>
            <a:pPr>
              <a:buClr>
                <a:srgbClr val="CC5E28"/>
              </a:buClr>
              <a:buFont typeface="Arial" panose="020B0604020202020204" pitchFamily="34" charset="0"/>
              <a:buChar char="•"/>
            </a:pPr>
            <a:r>
              <a:rPr lang="en-US" sz="3600" dirty="0"/>
              <a:t>Canaanites refer to ethnic groups of people in the region</a:t>
            </a:r>
          </a:p>
          <a:p>
            <a:pPr>
              <a:buClr>
                <a:srgbClr val="CC5E28"/>
              </a:buClr>
              <a:buFont typeface="Arial" panose="020B0604020202020204" pitchFamily="34" charset="0"/>
              <a:buChar char="•"/>
            </a:pPr>
            <a:r>
              <a:rPr lang="en-US" sz="3600" dirty="0"/>
              <a:t>Begins in Early Bronze age, prior to written records</a:t>
            </a:r>
          </a:p>
          <a:p>
            <a:pPr>
              <a:buClr>
                <a:srgbClr val="CC5E28"/>
              </a:buClr>
              <a:buFont typeface="Arial" panose="020B0604020202020204" pitchFamily="34" charset="0"/>
              <a:buChar char="•"/>
            </a:pPr>
            <a:r>
              <a:rPr lang="en-US" sz="3600" dirty="0"/>
              <a:t>Ends as Israelite remains become distinct</a:t>
            </a:r>
          </a:p>
        </p:txBody>
      </p:sp>
    </p:spTree>
    <p:extLst>
      <p:ext uri="{BB962C8B-B14F-4D97-AF65-F5344CB8AC3E}">
        <p14:creationId xmlns:p14="http://schemas.microsoft.com/office/powerpoint/2010/main" val="18167407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628" name="Rectangle 4"/>
          <p:cNvSpPr>
            <a:spLocks noGrp="1" noChangeArrowheads="1"/>
          </p:cNvSpPr>
          <p:nvPr>
            <p:ph type="title"/>
          </p:nvPr>
        </p:nvSpPr>
        <p:spPr>
          <a:xfrm>
            <a:off x="688494" y="293148"/>
            <a:ext cx="7756263" cy="1054251"/>
          </a:xfrm>
        </p:spPr>
        <p:txBody>
          <a:bodyPr/>
          <a:lstStyle/>
          <a:p>
            <a:pPr eaLnBrk="1" hangingPunct="1">
              <a:lnSpc>
                <a:spcPct val="80000"/>
              </a:lnSpc>
              <a:defRPr/>
            </a:pPr>
            <a:r>
              <a:rPr lang="en-US" sz="4800" b="1" dirty="0">
                <a:solidFill>
                  <a:srgbClr val="046380"/>
                </a:solidFill>
              </a:rPr>
              <a:t>Pharaoh </a:t>
            </a:r>
            <a:r>
              <a:rPr lang="en-US" sz="4800" b="1" dirty="0" err="1">
                <a:solidFill>
                  <a:srgbClr val="046380"/>
                </a:solidFill>
              </a:rPr>
              <a:t>Rameses</a:t>
            </a:r>
            <a:r>
              <a:rPr lang="en-US" sz="4800" b="1" dirty="0">
                <a:solidFill>
                  <a:srgbClr val="046380"/>
                </a:solidFill>
              </a:rPr>
              <a:t> II</a:t>
            </a:r>
            <a:br>
              <a:rPr lang="en-US" sz="4800" b="1" dirty="0">
                <a:solidFill>
                  <a:srgbClr val="046380"/>
                </a:solidFill>
              </a:rPr>
            </a:br>
            <a:r>
              <a:rPr lang="en-US" sz="4800" b="1" dirty="0">
                <a:solidFill>
                  <a:srgbClr val="046380"/>
                </a:solidFill>
              </a:rPr>
              <a:t>1279 – 1213 BC</a:t>
            </a:r>
          </a:p>
        </p:txBody>
      </p:sp>
      <p:sp>
        <p:nvSpPr>
          <p:cNvPr id="4" name="TextBox 3"/>
          <p:cNvSpPr txBox="1"/>
          <p:nvPr/>
        </p:nvSpPr>
        <p:spPr>
          <a:xfrm>
            <a:off x="201707" y="1347397"/>
            <a:ext cx="5115944" cy="4801314"/>
          </a:xfrm>
          <a:prstGeom prst="rect">
            <a:avLst/>
          </a:prstGeom>
          <a:noFill/>
        </p:spPr>
        <p:txBody>
          <a:bodyPr wrap="square" rtlCol="0">
            <a:spAutoFit/>
          </a:bodyPr>
          <a:lstStyle/>
          <a:p>
            <a:r>
              <a:rPr lang="en-US" b="1" dirty="0"/>
              <a:t>Exodus </a:t>
            </a:r>
            <a:r>
              <a:rPr lang="en-US" b="1" dirty="0"/>
              <a:t>1:8-9</a:t>
            </a:r>
          </a:p>
          <a:p>
            <a:endParaRPr lang="en-US" dirty="0"/>
          </a:p>
          <a:p>
            <a:r>
              <a:rPr lang="en-US" b="1" i="1" dirty="0">
                <a:cs typeface="Book Antiqua"/>
              </a:rPr>
              <a:t>“</a:t>
            </a:r>
            <a:r>
              <a:rPr lang="en-US" b="1" i="1" dirty="0">
                <a:solidFill>
                  <a:srgbClr val="CC5E28"/>
                </a:solidFill>
                <a:cs typeface="Book Antiqua"/>
              </a:rPr>
              <a:t>Now a new king arose over Egypt,</a:t>
            </a:r>
            <a:r>
              <a:rPr lang="en-US" i="1" dirty="0">
                <a:solidFill>
                  <a:srgbClr val="CC5E28"/>
                </a:solidFill>
                <a:cs typeface="Book Antiqua"/>
              </a:rPr>
              <a:t> </a:t>
            </a:r>
            <a:r>
              <a:rPr lang="en-US" i="1" dirty="0">
                <a:cs typeface="Book Antiqua"/>
              </a:rPr>
              <a:t>who did not know Joseph. </a:t>
            </a:r>
            <a:r>
              <a:rPr lang="en-US" i="1" dirty="0">
                <a:cs typeface="Book Antiqua"/>
              </a:rPr>
              <a:t>He said to his people, "Behold, the people of the sons of Israel are more and mightier than we…”</a:t>
            </a:r>
          </a:p>
          <a:p>
            <a:endParaRPr lang="en-US" i="1" dirty="0">
              <a:cs typeface="Book Antiqua"/>
            </a:endParaRPr>
          </a:p>
          <a:p>
            <a:r>
              <a:rPr lang="en-US" dirty="0">
                <a:cs typeface="Book Antiqua"/>
              </a:rPr>
              <a:t>In </a:t>
            </a:r>
            <a:r>
              <a:rPr lang="en-US" dirty="0">
                <a:cs typeface="Book Antiqua"/>
              </a:rPr>
              <a:t>1983, Many scholars </a:t>
            </a:r>
            <a:r>
              <a:rPr lang="en-US" dirty="0">
                <a:cs typeface="Book Antiqua"/>
              </a:rPr>
              <a:t>believed </a:t>
            </a:r>
            <a:r>
              <a:rPr lang="en-US" dirty="0">
                <a:cs typeface="Book Antiqua"/>
              </a:rPr>
              <a:t>Ramesses II was one of the Pharaohs who oppressed the Israelites. They </a:t>
            </a:r>
            <a:r>
              <a:rPr lang="en-US" dirty="0">
                <a:cs typeface="Book Antiqua"/>
              </a:rPr>
              <a:t>cited </a:t>
            </a:r>
            <a:r>
              <a:rPr lang="en-US" dirty="0">
                <a:cs typeface="Book Antiqua"/>
              </a:rPr>
              <a:t>a reference to Israel in a </a:t>
            </a:r>
            <a:r>
              <a:rPr lang="en-US" dirty="0" err="1">
                <a:cs typeface="Book Antiqua"/>
              </a:rPr>
              <a:t>steleb</a:t>
            </a:r>
            <a:r>
              <a:rPr lang="en-US" dirty="0">
                <a:cs typeface="Book Antiqua"/>
              </a:rPr>
              <a:t> commemorating the military victories of </a:t>
            </a:r>
            <a:r>
              <a:rPr lang="en-US" dirty="0" err="1">
                <a:cs typeface="Book Antiqua"/>
              </a:rPr>
              <a:t>Merneptah</a:t>
            </a:r>
            <a:r>
              <a:rPr lang="en-US" dirty="0">
                <a:cs typeface="Book Antiqua"/>
              </a:rPr>
              <a:t>, Ramesses II’s son, who ruled immediately after him (c. 1223 B.C.–1213 B.C.). The reference reads, “Plundered is Canaan. Israel is desolated; his seed is not. Palestine is become a widow for Egypt.” </a:t>
            </a:r>
          </a:p>
          <a:p>
            <a:endParaRPr lang="en-US" dirty="0"/>
          </a:p>
        </p:txBody>
      </p:sp>
      <p:sp>
        <p:nvSpPr>
          <p:cNvPr id="10" name="TextBox 9"/>
          <p:cNvSpPr txBox="1"/>
          <p:nvPr/>
        </p:nvSpPr>
        <p:spPr>
          <a:xfrm>
            <a:off x="1169894" y="5914019"/>
            <a:ext cx="7150323" cy="584775"/>
          </a:xfrm>
          <a:prstGeom prst="rect">
            <a:avLst/>
          </a:prstGeom>
          <a:noFill/>
        </p:spPr>
        <p:txBody>
          <a:bodyPr wrap="square" rtlCol="0">
            <a:spAutoFit/>
          </a:bodyPr>
          <a:lstStyle/>
          <a:p>
            <a:pPr algn="ctr"/>
            <a:r>
              <a:rPr lang="en-US" sz="1600" dirty="0"/>
              <a:t>Biblical Archaeology Review 9:1, January/February 1983</a:t>
            </a:r>
          </a:p>
          <a:p>
            <a:pPr algn="ctr"/>
            <a:r>
              <a:rPr lang="en-US" sz="1600" dirty="0">
                <a:solidFill>
                  <a:srgbClr val="CC5E28"/>
                </a:solidFill>
              </a:rPr>
              <a:t>BAR Jr.: Gamma Rays Halt Deterioration of Mummy of Ramesses II</a:t>
            </a:r>
          </a:p>
        </p:txBody>
      </p:sp>
      <p:pic>
        <p:nvPicPr>
          <p:cNvPr id="11" name="Content Placeholder 10"/>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87255" y="1624406"/>
            <a:ext cx="3319183" cy="3983019"/>
          </a:xfrm>
        </p:spPr>
      </p:pic>
    </p:spTree>
    <p:extLst>
      <p:ext uri="{BB962C8B-B14F-4D97-AF65-F5344CB8AC3E}">
        <p14:creationId xmlns:p14="http://schemas.microsoft.com/office/powerpoint/2010/main" val="15332009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4787" y="1478888"/>
            <a:ext cx="5178668" cy="4110363"/>
          </a:xfrm>
        </p:spPr>
        <p:txBody>
          <a:bodyPr>
            <a:noAutofit/>
          </a:bodyPr>
          <a:lstStyle/>
          <a:p>
            <a:pPr marL="0" indent="0">
              <a:spcBef>
                <a:spcPts val="0"/>
              </a:spcBef>
              <a:buClrTx/>
              <a:buNone/>
              <a:defRPr/>
            </a:pPr>
            <a:r>
              <a:rPr lang="en-US" sz="1800" b="1" dirty="0"/>
              <a:t>Exodus 1:10</a:t>
            </a:r>
          </a:p>
          <a:p>
            <a:pPr marL="0" indent="0">
              <a:spcBef>
                <a:spcPts val="0"/>
              </a:spcBef>
              <a:buClrTx/>
              <a:buNone/>
            </a:pPr>
            <a:r>
              <a:rPr lang="en-US" sz="1800" i="1" dirty="0"/>
              <a:t>“Pharaoh’s daughter named </a:t>
            </a:r>
            <a:r>
              <a:rPr lang="en-US" sz="1800" i="1" dirty="0"/>
              <a:t>him Moses</a:t>
            </a:r>
            <a:r>
              <a:rPr lang="en-US" sz="1800" i="1" dirty="0"/>
              <a:t>,</a:t>
            </a:r>
            <a:r>
              <a:rPr lang="en-US" sz="1800" i="1" dirty="0"/>
              <a:t> saying, “I drew him out of the water</a:t>
            </a:r>
            <a:r>
              <a:rPr lang="en-US" sz="1800" i="1" dirty="0"/>
              <a:t>.”</a:t>
            </a:r>
          </a:p>
          <a:p>
            <a:pPr marL="0" indent="0">
              <a:spcBef>
                <a:spcPts val="0"/>
              </a:spcBef>
              <a:buClrTx/>
              <a:buNone/>
            </a:pPr>
            <a:endParaRPr lang="en-US" sz="1800" dirty="0"/>
          </a:p>
          <a:p>
            <a:pPr marL="0" indent="0">
              <a:spcBef>
                <a:spcPts val="0"/>
              </a:spcBef>
              <a:buClrTx/>
              <a:buNone/>
            </a:pPr>
            <a:r>
              <a:rPr lang="en-US" sz="1800" dirty="0"/>
              <a:t>The liberator of the Israelites shared the name </a:t>
            </a:r>
            <a:r>
              <a:rPr lang="en-US" sz="1800" i="1" dirty="0" err="1"/>
              <a:t>Mose</a:t>
            </a:r>
            <a:r>
              <a:rPr lang="en-US" sz="1800" dirty="0"/>
              <a:t>, “the Child,” with a 13th-century B.C.E. scribe, shown twice in a wall relief from his tomb in Saqqara. On the left </a:t>
            </a:r>
            <a:r>
              <a:rPr lang="en-US" sz="1800" dirty="0" err="1"/>
              <a:t>Mose</a:t>
            </a:r>
            <a:r>
              <a:rPr lang="en-US" sz="1800" dirty="0"/>
              <a:t> holds his reed pen and writing palette; at center, he appears again, standing before the goddess at right.</a:t>
            </a:r>
            <a:br>
              <a:rPr lang="en-US" sz="1800" dirty="0"/>
            </a:br>
            <a:r>
              <a:rPr lang="en-US" sz="1800" dirty="0"/>
              <a:t/>
            </a:r>
            <a:br>
              <a:rPr lang="en-US" sz="1800" dirty="0"/>
            </a:br>
            <a:r>
              <a:rPr lang="en-US" sz="1800" i="1" dirty="0" err="1"/>
              <a:t>Mose</a:t>
            </a:r>
            <a:r>
              <a:rPr lang="en-US" sz="1800" dirty="0"/>
              <a:t>, by itself, was not a common name in ancient Egypt; it was much more frequently appended to names of deities to form compound names like </a:t>
            </a:r>
            <a:r>
              <a:rPr lang="en-US" sz="1800" i="1" dirty="0"/>
              <a:t>Thutmose</a:t>
            </a:r>
            <a:r>
              <a:rPr lang="en-US" sz="1800" dirty="0"/>
              <a:t>, which means “Thoth is born,” or Ramose, which means “Ra is born.”</a:t>
            </a:r>
          </a:p>
        </p:txBody>
      </p:sp>
      <p:sp>
        <p:nvSpPr>
          <p:cNvPr id="3" name="Title 2"/>
          <p:cNvSpPr>
            <a:spLocks noGrp="1"/>
          </p:cNvSpPr>
          <p:nvPr>
            <p:ph type="title"/>
          </p:nvPr>
        </p:nvSpPr>
        <p:spPr>
          <a:xfrm>
            <a:off x="802792" y="192088"/>
            <a:ext cx="7756263" cy="1054251"/>
          </a:xfrm>
        </p:spPr>
        <p:txBody>
          <a:bodyPr/>
          <a:lstStyle/>
          <a:p>
            <a:r>
              <a:rPr lang="en-US" sz="4000" b="1" dirty="0">
                <a:solidFill>
                  <a:srgbClr val="046380"/>
                </a:solidFill>
              </a:rPr>
              <a:t>The Egyptian Name of Moses</a:t>
            </a:r>
            <a:br>
              <a:rPr lang="en-US" sz="4000" b="1" dirty="0">
                <a:solidFill>
                  <a:srgbClr val="046380"/>
                </a:solidFill>
              </a:rPr>
            </a:br>
            <a:r>
              <a:rPr lang="en-US" sz="4000" b="1" dirty="0" err="1">
                <a:solidFill>
                  <a:srgbClr val="046380"/>
                </a:solidFill>
              </a:rPr>
              <a:t>Mose</a:t>
            </a:r>
            <a:r>
              <a:rPr lang="en-US" sz="4000" b="1" dirty="0">
                <a:solidFill>
                  <a:srgbClr val="046380"/>
                </a:solidFill>
              </a:rPr>
              <a:t>, “The Child”</a:t>
            </a:r>
            <a:endParaRPr lang="en-US" sz="4000" b="1" dirty="0">
              <a:solidFill>
                <a:srgbClr val="046380"/>
              </a:solidFill>
            </a:endParaRPr>
          </a:p>
        </p:txBody>
      </p:sp>
      <p:pic>
        <p:nvPicPr>
          <p:cNvPr id="4" name="Picture 3"/>
          <p:cNvPicPr>
            <a:picLocks noChangeAspect="1"/>
          </p:cNvPicPr>
          <p:nvPr/>
        </p:nvPicPr>
        <p:blipFill>
          <a:blip r:embed="rId2"/>
          <a:stretch>
            <a:fillRect/>
          </a:stretch>
        </p:blipFill>
        <p:spPr>
          <a:xfrm>
            <a:off x="5820512" y="1780249"/>
            <a:ext cx="2886519" cy="4183361"/>
          </a:xfrm>
          <a:prstGeom prst="rect">
            <a:avLst/>
          </a:prstGeom>
        </p:spPr>
      </p:pic>
      <p:sp>
        <p:nvSpPr>
          <p:cNvPr id="6" name="TextBox 5"/>
          <p:cNvSpPr txBox="1"/>
          <p:nvPr/>
        </p:nvSpPr>
        <p:spPr>
          <a:xfrm>
            <a:off x="5733909" y="6123156"/>
            <a:ext cx="3059723" cy="523220"/>
          </a:xfrm>
          <a:prstGeom prst="rect">
            <a:avLst/>
          </a:prstGeom>
          <a:noFill/>
        </p:spPr>
        <p:txBody>
          <a:bodyPr wrap="square" rtlCol="0">
            <a:spAutoFit/>
          </a:bodyPr>
          <a:lstStyle/>
          <a:p>
            <a:pPr algn="ctr"/>
            <a:r>
              <a:rPr lang="en-US" sz="1400" dirty="0"/>
              <a:t>Bible Review 19:3, June 2003</a:t>
            </a:r>
          </a:p>
          <a:p>
            <a:pPr algn="ctr"/>
            <a:r>
              <a:rPr lang="en-US" sz="1400" dirty="0">
                <a:solidFill>
                  <a:srgbClr val="CC5E28"/>
                </a:solidFill>
              </a:rPr>
              <a:t>Moses’ Egyptian Name</a:t>
            </a:r>
          </a:p>
        </p:txBody>
      </p:sp>
    </p:spTree>
    <p:extLst>
      <p:ext uri="{BB962C8B-B14F-4D97-AF65-F5344CB8AC3E}">
        <p14:creationId xmlns:p14="http://schemas.microsoft.com/office/powerpoint/2010/main" val="2897122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9491" y="139852"/>
            <a:ext cx="7756263" cy="1054251"/>
          </a:xfrm>
        </p:spPr>
        <p:txBody>
          <a:bodyPr/>
          <a:lstStyle/>
          <a:p>
            <a:r>
              <a:rPr lang="en-US" sz="4800" b="1" dirty="0">
                <a:solidFill>
                  <a:srgbClr val="046380"/>
                </a:solidFill>
              </a:rPr>
              <a:t>Exodus 5:18</a:t>
            </a:r>
          </a:p>
        </p:txBody>
      </p:sp>
      <p:sp>
        <p:nvSpPr>
          <p:cNvPr id="3" name="Content Placeholder 2"/>
          <p:cNvSpPr>
            <a:spLocks noGrp="1"/>
          </p:cNvSpPr>
          <p:nvPr>
            <p:ph idx="1"/>
          </p:nvPr>
        </p:nvSpPr>
        <p:spPr>
          <a:xfrm>
            <a:off x="430891" y="1194104"/>
            <a:ext cx="3025007" cy="3459163"/>
          </a:xfrm>
        </p:spPr>
        <p:txBody>
          <a:bodyPr>
            <a:normAutofit fontScale="92500" lnSpcReduction="20000"/>
          </a:bodyPr>
          <a:lstStyle/>
          <a:p>
            <a:pPr marL="0" indent="0" algn="ctr">
              <a:buNone/>
            </a:pPr>
            <a:r>
              <a:rPr lang="en-US" sz="3600" b="1" i="1" dirty="0">
                <a:latin typeface="Book Antiqua" charset="0"/>
                <a:ea typeface="Book Antiqua" charset="0"/>
                <a:cs typeface="Book Antiqua" charset="0"/>
              </a:rPr>
              <a:t>Pharaoh:  </a:t>
            </a:r>
          </a:p>
          <a:p>
            <a:pPr marL="0" indent="0" algn="ctr">
              <a:buNone/>
            </a:pPr>
            <a:r>
              <a:rPr lang="en-US" sz="3600" i="1" dirty="0">
                <a:latin typeface="Book Antiqua" charset="0"/>
                <a:ea typeface="Book Antiqua" charset="0"/>
                <a:cs typeface="Book Antiqua" charset="0"/>
              </a:rPr>
              <a:t>“So </a:t>
            </a:r>
            <a:r>
              <a:rPr lang="en-US" sz="3600" i="1" dirty="0">
                <a:latin typeface="Book Antiqua" charset="0"/>
                <a:ea typeface="Book Antiqua" charset="0"/>
                <a:cs typeface="Book Antiqua" charset="0"/>
              </a:rPr>
              <a:t>go now and work; for you will be </a:t>
            </a:r>
            <a:r>
              <a:rPr lang="en-US" sz="3600" b="1" i="1" dirty="0">
                <a:solidFill>
                  <a:srgbClr val="CC5E28"/>
                </a:solidFill>
                <a:latin typeface="Book Antiqua" charset="0"/>
                <a:ea typeface="Book Antiqua" charset="0"/>
                <a:cs typeface="Book Antiqua" charset="0"/>
              </a:rPr>
              <a:t>given no straw</a:t>
            </a:r>
            <a:r>
              <a:rPr lang="en-US" sz="3600" i="1" dirty="0">
                <a:latin typeface="Book Antiqua" charset="0"/>
                <a:ea typeface="Book Antiqua" charset="0"/>
                <a:cs typeface="Book Antiqua" charset="0"/>
              </a:rPr>
              <a:t>, yet you must deliver the </a:t>
            </a:r>
            <a:r>
              <a:rPr lang="en-US" sz="3600" b="1" i="1" dirty="0">
                <a:solidFill>
                  <a:srgbClr val="CC5E28"/>
                </a:solidFill>
                <a:latin typeface="Book Antiqua" charset="0"/>
                <a:ea typeface="Book Antiqua" charset="0"/>
                <a:cs typeface="Book Antiqua" charset="0"/>
              </a:rPr>
              <a:t>quota of bricks</a:t>
            </a:r>
            <a:r>
              <a:rPr lang="en-US" sz="3600" i="1" dirty="0">
                <a:latin typeface="Book Antiqua" charset="0"/>
                <a:ea typeface="Book Antiqua" charset="0"/>
                <a:cs typeface="Book Antiqua" charset="0"/>
              </a:rPr>
              <a:t>.”</a:t>
            </a:r>
          </a:p>
        </p:txBody>
      </p:sp>
      <p:pic>
        <p:nvPicPr>
          <p:cNvPr id="5" name="Picture 4"/>
          <p:cNvPicPr>
            <a:picLocks noChangeAspect="1"/>
          </p:cNvPicPr>
          <p:nvPr/>
        </p:nvPicPr>
        <p:blipFill>
          <a:blip r:embed="rId2"/>
          <a:stretch>
            <a:fillRect/>
          </a:stretch>
        </p:blipFill>
        <p:spPr>
          <a:xfrm>
            <a:off x="3635536" y="1205915"/>
            <a:ext cx="5137328" cy="3029911"/>
          </a:xfrm>
          <a:prstGeom prst="rect">
            <a:avLst/>
          </a:prstGeom>
        </p:spPr>
      </p:pic>
      <p:pic>
        <p:nvPicPr>
          <p:cNvPr id="6" name="Picture 5"/>
          <p:cNvPicPr>
            <a:picLocks noChangeAspect="1"/>
          </p:cNvPicPr>
          <p:nvPr/>
        </p:nvPicPr>
        <p:blipFill>
          <a:blip r:embed="rId3"/>
          <a:stretch>
            <a:fillRect/>
          </a:stretch>
        </p:blipFill>
        <p:spPr>
          <a:xfrm>
            <a:off x="430889" y="4660729"/>
            <a:ext cx="8547333" cy="1518036"/>
          </a:xfrm>
          <a:prstGeom prst="rect">
            <a:avLst/>
          </a:prstGeom>
        </p:spPr>
      </p:pic>
      <p:pic>
        <p:nvPicPr>
          <p:cNvPr id="7" name="Picture 6"/>
          <p:cNvPicPr>
            <a:picLocks noChangeAspect="1"/>
          </p:cNvPicPr>
          <p:nvPr/>
        </p:nvPicPr>
        <p:blipFill>
          <a:blip r:embed="rId4"/>
          <a:stretch>
            <a:fillRect/>
          </a:stretch>
        </p:blipFill>
        <p:spPr>
          <a:xfrm>
            <a:off x="884150" y="6060198"/>
            <a:ext cx="7306939" cy="687393"/>
          </a:xfrm>
          <a:prstGeom prst="rect">
            <a:avLst/>
          </a:prstGeom>
        </p:spPr>
      </p:pic>
    </p:spTree>
    <p:extLst>
      <p:ext uri="{BB962C8B-B14F-4D97-AF65-F5344CB8AC3E}">
        <p14:creationId xmlns:p14="http://schemas.microsoft.com/office/powerpoint/2010/main" val="3726789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7298" name="Rectangle 2"/>
          <p:cNvSpPr>
            <a:spLocks noGrp="1" noChangeArrowheads="1"/>
          </p:cNvSpPr>
          <p:nvPr>
            <p:ph type="title"/>
          </p:nvPr>
        </p:nvSpPr>
        <p:spPr>
          <a:xfrm>
            <a:off x="457200" y="150452"/>
            <a:ext cx="8229600" cy="1143000"/>
          </a:xfrm>
        </p:spPr>
        <p:txBody>
          <a:bodyPr/>
          <a:lstStyle/>
          <a:p>
            <a:pPr>
              <a:lnSpc>
                <a:spcPct val="80000"/>
              </a:lnSpc>
              <a:defRPr/>
            </a:pPr>
            <a:r>
              <a:rPr lang="en-US" sz="4800" b="1" dirty="0">
                <a:solidFill>
                  <a:srgbClr val="046380"/>
                </a:solidFill>
              </a:rPr>
              <a:t>Anastasi Papyri</a:t>
            </a:r>
            <a:endParaRPr lang="en-US" sz="4800" b="1" dirty="0">
              <a:solidFill>
                <a:srgbClr val="046380"/>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44" y="1380191"/>
            <a:ext cx="4770203" cy="1303855"/>
          </a:xfrm>
          <a:prstGeom prst="rect">
            <a:avLst/>
          </a:prstGeom>
        </p:spPr>
      </p:pic>
      <p:sp>
        <p:nvSpPr>
          <p:cNvPr id="5" name="TextBox 4"/>
          <p:cNvSpPr txBox="1"/>
          <p:nvPr/>
        </p:nvSpPr>
        <p:spPr>
          <a:xfrm>
            <a:off x="457201" y="6075172"/>
            <a:ext cx="8229600" cy="584775"/>
          </a:xfrm>
          <a:prstGeom prst="rect">
            <a:avLst/>
          </a:prstGeom>
          <a:noFill/>
        </p:spPr>
        <p:txBody>
          <a:bodyPr wrap="square" rtlCol="0">
            <a:spAutoFit/>
          </a:bodyPr>
          <a:lstStyle/>
          <a:p>
            <a:pPr algn="ctr"/>
            <a:r>
              <a:rPr lang="en-US" sz="1600" dirty="0"/>
              <a:t>Biblical Archaeology Review 40:2, March/April 2014</a:t>
            </a:r>
          </a:p>
          <a:p>
            <a:pPr algn="ctr"/>
            <a:r>
              <a:rPr lang="en-US" sz="1600" dirty="0">
                <a:solidFill>
                  <a:srgbClr val="CC5E28"/>
                </a:solidFill>
              </a:rPr>
              <a:t>With &amp; Without Straw: How Israelite Slaves Made Bricks</a:t>
            </a:r>
          </a:p>
        </p:txBody>
      </p:sp>
      <p:sp>
        <p:nvSpPr>
          <p:cNvPr id="6" name="TextBox 5"/>
          <p:cNvSpPr txBox="1"/>
          <p:nvPr/>
        </p:nvSpPr>
        <p:spPr>
          <a:xfrm>
            <a:off x="5227404" y="1293452"/>
            <a:ext cx="3647656" cy="1477328"/>
          </a:xfrm>
          <a:prstGeom prst="rect">
            <a:avLst/>
          </a:prstGeom>
          <a:noFill/>
        </p:spPr>
        <p:txBody>
          <a:bodyPr wrap="square" rtlCol="0">
            <a:spAutoFit/>
          </a:bodyPr>
          <a:lstStyle/>
          <a:p>
            <a:r>
              <a:rPr lang="en-US" dirty="0"/>
              <a:t>Nubian and Semitic slaves mix water and mud to create mudbricks while a seated Egyptian official (upper right) oversees their work.</a:t>
            </a:r>
          </a:p>
        </p:txBody>
      </p:sp>
      <p:sp>
        <p:nvSpPr>
          <p:cNvPr id="11" name="Rectangle 10"/>
          <p:cNvSpPr/>
          <p:nvPr/>
        </p:nvSpPr>
        <p:spPr>
          <a:xfrm>
            <a:off x="268943" y="2923352"/>
            <a:ext cx="8606119" cy="3046988"/>
          </a:xfrm>
          <a:prstGeom prst="rect">
            <a:avLst/>
          </a:prstGeom>
        </p:spPr>
        <p:txBody>
          <a:bodyPr wrap="square">
            <a:spAutoFit/>
          </a:bodyPr>
          <a:lstStyle/>
          <a:p>
            <a:r>
              <a:rPr lang="en-US" sz="2400" dirty="0"/>
              <a:t>Two other papyri (Anastasi IV and V) report that “there are no men to make bricks and no straw in the district,” stressing the importance of straw in brick manufacturing</a:t>
            </a:r>
            <a:r>
              <a:rPr lang="en-US" sz="2400" dirty="0"/>
              <a:t>.</a:t>
            </a:r>
            <a:endParaRPr lang="en-US" sz="2400" dirty="0"/>
          </a:p>
          <a:p>
            <a:endParaRPr lang="en-US" sz="2400" dirty="0"/>
          </a:p>
          <a:p>
            <a:r>
              <a:rPr lang="en-US" sz="2400" dirty="0"/>
              <a:t>We </a:t>
            </a:r>
            <a:r>
              <a:rPr lang="en-US" sz="2400" dirty="0"/>
              <a:t>also conducted an experiment: We made some bricks without straw. We used the same process to manufacture the mudbricks but left out the straw chaff. The bricks without straw were fragile and broke easily</a:t>
            </a:r>
          </a:p>
        </p:txBody>
      </p:sp>
    </p:spTree>
    <p:extLst>
      <p:ext uri="{BB962C8B-B14F-4D97-AF65-F5344CB8AC3E}">
        <p14:creationId xmlns:p14="http://schemas.microsoft.com/office/powerpoint/2010/main" val="31000844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6721"/>
            <a:ext cx="8229600" cy="1143000"/>
          </a:xfrm>
        </p:spPr>
        <p:txBody>
          <a:bodyPr/>
          <a:lstStyle/>
          <a:p>
            <a:r>
              <a:rPr lang="en-US" b="1" dirty="0">
                <a:solidFill>
                  <a:srgbClr val="046380"/>
                </a:solidFill>
              </a:rPr>
              <a:t>Anastasi Papyri</a:t>
            </a:r>
            <a:endParaRPr lang="en-US" dirty="0"/>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57202" y="1129555"/>
            <a:ext cx="2084295" cy="5276695"/>
          </a:xfrm>
        </p:spPr>
      </p:pic>
      <p:sp>
        <p:nvSpPr>
          <p:cNvPr id="4" name="Text Placeholder 3"/>
          <p:cNvSpPr>
            <a:spLocks noGrp="1"/>
          </p:cNvSpPr>
          <p:nvPr>
            <p:ph type="body" sz="half" idx="2"/>
          </p:nvPr>
        </p:nvSpPr>
        <p:spPr>
          <a:xfrm>
            <a:off x="2783542" y="1667435"/>
            <a:ext cx="6024283" cy="3630708"/>
          </a:xfrm>
        </p:spPr>
        <p:txBody>
          <a:bodyPr/>
          <a:lstStyle/>
          <a:p>
            <a:pPr marL="0" indent="0">
              <a:buNone/>
            </a:pPr>
            <a:r>
              <a:rPr lang="en-US" dirty="0"/>
              <a:t>Papyrus Anastasi VI records how a group of </a:t>
            </a:r>
            <a:r>
              <a:rPr lang="en-US" dirty="0" err="1"/>
              <a:t>Shosu</a:t>
            </a:r>
            <a:r>
              <a:rPr lang="en-US" dirty="0"/>
              <a:t> Bedouin from Edom was given permission to pass an Egyptian stronghold and to water its flocks by the lakes of </a:t>
            </a:r>
            <a:r>
              <a:rPr lang="en-US" dirty="0" err="1"/>
              <a:t>Pithom</a:t>
            </a:r>
            <a:r>
              <a:rPr lang="en-US" dirty="0"/>
              <a:t> in Egypt. It dates from the fifth year of </a:t>
            </a:r>
            <a:r>
              <a:rPr lang="en-US" dirty="0" err="1"/>
              <a:t>Sethos</a:t>
            </a:r>
            <a:r>
              <a:rPr lang="en-US" dirty="0"/>
              <a:t> II (c. 1209 B.C.E.). Emerging Israelites may well have done the same thing.</a:t>
            </a:r>
          </a:p>
        </p:txBody>
      </p:sp>
      <p:sp>
        <p:nvSpPr>
          <p:cNvPr id="6" name="TextBox 5"/>
          <p:cNvSpPr txBox="1"/>
          <p:nvPr/>
        </p:nvSpPr>
        <p:spPr>
          <a:xfrm>
            <a:off x="2783542" y="5060613"/>
            <a:ext cx="6024283" cy="923330"/>
          </a:xfrm>
          <a:prstGeom prst="rect">
            <a:avLst/>
          </a:prstGeom>
          <a:noFill/>
        </p:spPr>
        <p:txBody>
          <a:bodyPr wrap="square" rtlCol="0">
            <a:spAutoFit/>
          </a:bodyPr>
          <a:lstStyle/>
          <a:p>
            <a:pPr algn="ctr"/>
            <a:r>
              <a:rPr lang="en-US" dirty="0"/>
              <a:t>Biblical Archaeology Review 42:3, May/June 2016</a:t>
            </a:r>
          </a:p>
          <a:p>
            <a:pPr algn="ctr"/>
            <a:r>
              <a:rPr lang="en-US" dirty="0">
                <a:solidFill>
                  <a:srgbClr val="CC5E28"/>
                </a:solidFill>
              </a:rPr>
              <a:t>Exodus Evidence: An Egyptologist Looks at Biblical History</a:t>
            </a:r>
            <a:endParaRPr lang="en-US" dirty="0">
              <a:solidFill>
                <a:srgbClr val="CC5E28"/>
              </a:solidFill>
            </a:endParaRPr>
          </a:p>
        </p:txBody>
      </p:sp>
    </p:spTree>
    <p:extLst>
      <p:ext uri="{BB962C8B-B14F-4D97-AF65-F5344CB8AC3E}">
        <p14:creationId xmlns:p14="http://schemas.microsoft.com/office/powerpoint/2010/main" val="1570348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7063"/>
            <a:ext cx="8229600" cy="1143000"/>
          </a:xfrm>
        </p:spPr>
        <p:txBody>
          <a:bodyPr/>
          <a:lstStyle/>
          <a:p>
            <a:r>
              <a:rPr lang="en-US" b="1" dirty="0" smtClean="0">
                <a:solidFill>
                  <a:srgbClr val="046380"/>
                </a:solidFill>
              </a:rPr>
              <a:t>Ramesses II</a:t>
            </a:r>
            <a:endParaRPr lang="en-US" b="1" dirty="0">
              <a:solidFill>
                <a:srgbClr val="046380"/>
              </a:solidFill>
            </a:endParaRPr>
          </a:p>
        </p:txBody>
      </p:sp>
      <p:sp>
        <p:nvSpPr>
          <p:cNvPr id="4" name="Text Placeholder 3"/>
          <p:cNvSpPr>
            <a:spLocks noGrp="1"/>
          </p:cNvSpPr>
          <p:nvPr>
            <p:ph type="body" sz="half" idx="2"/>
          </p:nvPr>
        </p:nvSpPr>
        <p:spPr>
          <a:xfrm>
            <a:off x="457203" y="4206352"/>
            <a:ext cx="8229599" cy="2651651"/>
          </a:xfrm>
        </p:spPr>
        <p:txBody>
          <a:bodyPr>
            <a:normAutofit fontScale="92500" lnSpcReduction="10000"/>
          </a:bodyPr>
          <a:lstStyle/>
          <a:p>
            <a:pPr marL="0" indent="0">
              <a:buNone/>
            </a:pPr>
            <a:r>
              <a:rPr lang="en-US" dirty="0" smtClean="0"/>
              <a:t>Using </a:t>
            </a:r>
            <a:r>
              <a:rPr lang="en-US" dirty="0"/>
              <a:t>pictorial and literary evidence from this and other reliefs, author Michael Homan describes the remarkable similarities between the Israelite </a:t>
            </a:r>
            <a:r>
              <a:rPr lang="en-US" dirty="0" smtClean="0"/>
              <a:t>Tabernacle. Literary </a:t>
            </a:r>
            <a:r>
              <a:rPr lang="en-US" dirty="0"/>
              <a:t>texts in ancient Egypt and Israel use similar language to describe, respectively, the pharaoh and Yahweh as divine warriors. Like the pharaoh’s war tent, the Tabernacle may have been regarded as a mobile military headquarters from which Yahweh, traveling before the advancing Israelite tribes, led his people.</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2" y="1141549"/>
            <a:ext cx="4005777" cy="2793145"/>
          </a:xfrm>
          <a:prstGeom prst="rect">
            <a:avLst/>
          </a:prstGeom>
        </p:spPr>
      </p:pic>
      <p:sp>
        <p:nvSpPr>
          <p:cNvPr id="6" name="TextBox 5"/>
          <p:cNvSpPr txBox="1"/>
          <p:nvPr/>
        </p:nvSpPr>
        <p:spPr>
          <a:xfrm>
            <a:off x="4599711" y="1141546"/>
            <a:ext cx="4211783" cy="1477328"/>
          </a:xfrm>
          <a:prstGeom prst="rect">
            <a:avLst/>
          </a:prstGeom>
          <a:noFill/>
        </p:spPr>
        <p:txBody>
          <a:bodyPr wrap="square" rtlCol="0">
            <a:spAutoFit/>
          </a:bodyPr>
          <a:lstStyle/>
          <a:p>
            <a:r>
              <a:rPr lang="en-US" dirty="0"/>
              <a:t>Riding tall in his chariot, the Egyptian pharaoh Ramesses II plunges into battle in this monumental relief from the Great Temple at Abu Simbel. </a:t>
            </a:r>
            <a:r>
              <a:rPr lang="en-US" dirty="0"/>
              <a:t>The Battle of Kadesh</a:t>
            </a:r>
            <a:endParaRPr lang="en-US" dirty="0"/>
          </a:p>
        </p:txBody>
      </p:sp>
      <p:sp>
        <p:nvSpPr>
          <p:cNvPr id="7" name="TextBox 6"/>
          <p:cNvSpPr txBox="1"/>
          <p:nvPr/>
        </p:nvSpPr>
        <p:spPr>
          <a:xfrm>
            <a:off x="4856021" y="3125854"/>
            <a:ext cx="3699163" cy="584775"/>
          </a:xfrm>
          <a:prstGeom prst="rect">
            <a:avLst/>
          </a:prstGeom>
          <a:noFill/>
        </p:spPr>
        <p:txBody>
          <a:bodyPr wrap="square" rtlCol="0">
            <a:spAutoFit/>
          </a:bodyPr>
          <a:lstStyle/>
          <a:p>
            <a:pPr algn="ctr"/>
            <a:r>
              <a:rPr lang="en-US" sz="1600" dirty="0"/>
              <a:t>Bible Review 16:6, December 2000</a:t>
            </a:r>
          </a:p>
          <a:p>
            <a:pPr algn="ctr"/>
            <a:r>
              <a:rPr lang="en-US" sz="1600" dirty="0">
                <a:solidFill>
                  <a:srgbClr val="CC5E28"/>
                </a:solidFill>
              </a:rPr>
              <a:t>The Divine Warrior in His Tent</a:t>
            </a:r>
          </a:p>
        </p:txBody>
      </p:sp>
    </p:spTree>
    <p:extLst>
      <p:ext uri="{BB962C8B-B14F-4D97-AF65-F5344CB8AC3E}">
        <p14:creationId xmlns:p14="http://schemas.microsoft.com/office/powerpoint/2010/main" val="10715944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75849" y="429480"/>
            <a:ext cx="8765931" cy="1054251"/>
          </a:xfrm>
        </p:spPr>
        <p:txBody>
          <a:bodyPr/>
          <a:lstStyle/>
          <a:p>
            <a:r>
              <a:rPr lang="en-US" sz="4000" b="1" dirty="0">
                <a:solidFill>
                  <a:srgbClr val="046380"/>
                </a:solidFill>
              </a:rPr>
              <a:t>El, the Canaanite God from Megiddo</a:t>
            </a:r>
            <a:br>
              <a:rPr lang="en-US" sz="4000" b="1" dirty="0">
                <a:solidFill>
                  <a:srgbClr val="046380"/>
                </a:solidFill>
              </a:rPr>
            </a:br>
            <a:r>
              <a:rPr lang="en-US" sz="4000" b="1" dirty="0">
                <a:solidFill>
                  <a:srgbClr val="046380"/>
                </a:solidFill>
              </a:rPr>
              <a:t>1650–1100 BC</a:t>
            </a:r>
            <a:endParaRPr lang="en-US" sz="4000" b="1" dirty="0">
              <a:solidFill>
                <a:srgbClr val="046380"/>
              </a:solidFill>
            </a:endParaRPr>
          </a:p>
        </p:txBody>
      </p:sp>
      <p:sp>
        <p:nvSpPr>
          <p:cNvPr id="2" name="Rectangle 1"/>
          <p:cNvSpPr/>
          <p:nvPr/>
        </p:nvSpPr>
        <p:spPr>
          <a:xfrm>
            <a:off x="480895" y="2932884"/>
            <a:ext cx="5771991" cy="2554545"/>
          </a:xfrm>
          <a:prstGeom prst="rect">
            <a:avLst/>
          </a:prstGeom>
        </p:spPr>
        <p:txBody>
          <a:bodyPr wrap="square">
            <a:spAutoFit/>
          </a:bodyPr>
          <a:lstStyle/>
          <a:p>
            <a:r>
              <a:rPr lang="en-US" sz="2000" dirty="0"/>
              <a:t>El, the </a:t>
            </a:r>
            <a:r>
              <a:rPr lang="en-US" sz="2000" dirty="0" err="1"/>
              <a:t>Cannanite</a:t>
            </a:r>
            <a:r>
              <a:rPr lang="en-US" sz="2000" dirty="0"/>
              <a:t> God, is depicted by a bronze statuette discovered at Megiddo in a temple that was a “sibling” to </a:t>
            </a:r>
            <a:r>
              <a:rPr lang="en-US" sz="2000" dirty="0" err="1"/>
              <a:t>Shechem’s</a:t>
            </a:r>
            <a:r>
              <a:rPr lang="en-US" sz="2000" dirty="0"/>
              <a:t> fortress-temple. The seated deity is covered from head to foot in gold foil and wears a conical hat. Its facial features are highlighted by black inlay, probably bitumen, which emphasizes the god’s eyebrows, eyes, moustache and beard.</a:t>
            </a:r>
          </a:p>
        </p:txBody>
      </p:sp>
      <p:sp>
        <p:nvSpPr>
          <p:cNvPr id="5" name="TextBox 4"/>
          <p:cNvSpPr txBox="1"/>
          <p:nvPr/>
        </p:nvSpPr>
        <p:spPr>
          <a:xfrm>
            <a:off x="430839" y="5995363"/>
            <a:ext cx="6246660" cy="523220"/>
          </a:xfrm>
          <a:prstGeom prst="rect">
            <a:avLst/>
          </a:prstGeom>
          <a:noFill/>
        </p:spPr>
        <p:txBody>
          <a:bodyPr wrap="square" rtlCol="0">
            <a:spAutoFit/>
          </a:bodyPr>
          <a:lstStyle/>
          <a:p>
            <a:pPr algn="ctr"/>
            <a:r>
              <a:rPr lang="en-US" sz="1400" dirty="0"/>
              <a:t>Biblical Archaeology Review 29:4, July/August 2003</a:t>
            </a:r>
          </a:p>
          <a:p>
            <a:pPr algn="ctr"/>
            <a:r>
              <a:rPr lang="en-US" sz="1400" dirty="0">
                <a:solidFill>
                  <a:srgbClr val="CC5E28"/>
                </a:solidFill>
              </a:rPr>
              <a:t>The </a:t>
            </a:r>
            <a:r>
              <a:rPr lang="en-US" sz="1400" dirty="0" err="1">
                <a:solidFill>
                  <a:srgbClr val="CC5E28"/>
                </a:solidFill>
              </a:rPr>
              <a:t>Shechem</a:t>
            </a:r>
            <a:r>
              <a:rPr lang="en-US" sz="1400" dirty="0">
                <a:solidFill>
                  <a:srgbClr val="CC5E28"/>
                </a:solidFill>
              </a:rPr>
              <a:t> Temple</a:t>
            </a:r>
          </a:p>
        </p:txBody>
      </p:sp>
      <p:sp>
        <p:nvSpPr>
          <p:cNvPr id="6" name="TextBox 5"/>
          <p:cNvSpPr txBox="1"/>
          <p:nvPr/>
        </p:nvSpPr>
        <p:spPr>
          <a:xfrm>
            <a:off x="355849" y="1626960"/>
            <a:ext cx="6396645" cy="907941"/>
          </a:xfrm>
          <a:prstGeom prst="rect">
            <a:avLst/>
          </a:prstGeom>
          <a:noFill/>
        </p:spPr>
        <p:txBody>
          <a:bodyPr wrap="square" rtlCol="0">
            <a:spAutoFit/>
          </a:bodyPr>
          <a:lstStyle/>
          <a:p>
            <a:pPr>
              <a:spcBef>
                <a:spcPts val="600"/>
              </a:spcBef>
            </a:pPr>
            <a:r>
              <a:rPr lang="en-US" sz="2400" b="1" dirty="0"/>
              <a:t>Exodus 34:17</a:t>
            </a:r>
          </a:p>
          <a:p>
            <a:pPr>
              <a:spcBef>
                <a:spcPts val="600"/>
              </a:spcBef>
            </a:pPr>
            <a:r>
              <a:rPr lang="en-US" sz="2400" i="1" dirty="0"/>
              <a:t>“</a:t>
            </a:r>
            <a:r>
              <a:rPr lang="en-US" sz="2400" i="1" dirty="0"/>
              <a:t>Thou shalt make thee no </a:t>
            </a:r>
            <a:r>
              <a:rPr lang="en-US" sz="2400" b="1" i="1" dirty="0">
                <a:solidFill>
                  <a:srgbClr val="CC5E28"/>
                </a:solidFill>
              </a:rPr>
              <a:t>molten gods</a:t>
            </a:r>
            <a:r>
              <a:rPr lang="en-US" sz="2400" i="1" dirty="0"/>
              <a:t>.”</a:t>
            </a:r>
            <a:endParaRPr lang="en-US" sz="2400" i="1"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7015" y="1483731"/>
            <a:ext cx="2223727" cy="5034855"/>
          </a:xfrm>
          <a:prstGeom prst="rect">
            <a:avLst/>
          </a:prstGeom>
        </p:spPr>
      </p:pic>
    </p:spTree>
    <p:extLst>
      <p:ext uri="{BB962C8B-B14F-4D97-AF65-F5344CB8AC3E}">
        <p14:creationId xmlns:p14="http://schemas.microsoft.com/office/powerpoint/2010/main" val="21285657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9699" y="667906"/>
            <a:ext cx="5413372" cy="1054251"/>
          </a:xfrm>
        </p:spPr>
        <p:txBody>
          <a:bodyPr/>
          <a:lstStyle/>
          <a:p>
            <a:r>
              <a:rPr lang="en-US" sz="4800" b="1" dirty="0">
                <a:solidFill>
                  <a:srgbClr val="046380"/>
                </a:solidFill>
              </a:rPr>
              <a:t>Ashtoreth from Canaanite Gezer</a:t>
            </a:r>
            <a:br>
              <a:rPr lang="en-US" sz="4800" b="1" dirty="0">
                <a:solidFill>
                  <a:srgbClr val="046380"/>
                </a:solidFill>
              </a:rPr>
            </a:br>
            <a:r>
              <a:rPr lang="en-US" sz="4800" b="1" dirty="0">
                <a:solidFill>
                  <a:srgbClr val="046380"/>
                </a:solidFill>
              </a:rPr>
              <a:t>16</a:t>
            </a:r>
            <a:r>
              <a:rPr lang="en-US" sz="4800" b="1" baseline="30000" dirty="0">
                <a:solidFill>
                  <a:srgbClr val="046380"/>
                </a:solidFill>
              </a:rPr>
              <a:t>th</a:t>
            </a:r>
            <a:r>
              <a:rPr lang="en-US" sz="4800" b="1" dirty="0">
                <a:solidFill>
                  <a:srgbClr val="046380"/>
                </a:solidFill>
              </a:rPr>
              <a:t> Century BC</a:t>
            </a:r>
            <a:endParaRPr lang="en-US" sz="4800" b="1" dirty="0">
              <a:solidFill>
                <a:srgbClr val="046380"/>
              </a:solidFill>
            </a:endParaRPr>
          </a:p>
        </p:txBody>
      </p:sp>
      <p:pic>
        <p:nvPicPr>
          <p:cNvPr id="4" name="Picture 3"/>
          <p:cNvPicPr>
            <a:picLocks noChangeAspect="1"/>
          </p:cNvPicPr>
          <p:nvPr/>
        </p:nvPicPr>
        <p:blipFill>
          <a:blip r:embed="rId2"/>
          <a:stretch>
            <a:fillRect/>
          </a:stretch>
        </p:blipFill>
        <p:spPr>
          <a:xfrm>
            <a:off x="7098471" y="0"/>
            <a:ext cx="1840231" cy="6858000"/>
          </a:xfrm>
          <a:prstGeom prst="rect">
            <a:avLst/>
          </a:prstGeom>
        </p:spPr>
      </p:pic>
      <p:sp>
        <p:nvSpPr>
          <p:cNvPr id="5" name="Rectangle 4"/>
          <p:cNvSpPr/>
          <p:nvPr/>
        </p:nvSpPr>
        <p:spPr>
          <a:xfrm>
            <a:off x="679699" y="2459504"/>
            <a:ext cx="4572000" cy="1938992"/>
          </a:xfrm>
          <a:prstGeom prst="rect">
            <a:avLst/>
          </a:prstGeom>
        </p:spPr>
        <p:txBody>
          <a:bodyPr>
            <a:spAutoFit/>
          </a:bodyPr>
          <a:lstStyle/>
          <a:p>
            <a:r>
              <a:rPr lang="en-US" sz="2400" b="1" dirty="0"/>
              <a:t>1 Kings 11:33</a:t>
            </a:r>
          </a:p>
          <a:p>
            <a:endParaRPr lang="en-US" sz="2400" b="1" dirty="0"/>
          </a:p>
          <a:p>
            <a:r>
              <a:rPr lang="en-US" sz="2400" i="1" dirty="0"/>
              <a:t>“Because </a:t>
            </a:r>
            <a:r>
              <a:rPr lang="en-US" sz="2400" i="1" dirty="0"/>
              <a:t>they have forsaken Me, and have worshiped </a:t>
            </a:r>
            <a:r>
              <a:rPr lang="en-US" sz="2400" b="1" i="1" dirty="0">
                <a:solidFill>
                  <a:srgbClr val="CC5E28"/>
                </a:solidFill>
              </a:rPr>
              <a:t>Ashtoreth</a:t>
            </a:r>
            <a:r>
              <a:rPr lang="en-US" sz="2400" i="1" dirty="0">
                <a:solidFill>
                  <a:schemeClr val="accent2"/>
                </a:solidFill>
              </a:rPr>
              <a:t> </a:t>
            </a:r>
            <a:r>
              <a:rPr lang="en-US" sz="2400" i="1" dirty="0"/>
              <a:t>the goddess of the </a:t>
            </a:r>
            <a:r>
              <a:rPr lang="en-US" sz="2400" i="1" dirty="0" err="1"/>
              <a:t>Sidonians</a:t>
            </a:r>
            <a:r>
              <a:rPr lang="is-IS" sz="2400" i="1" dirty="0"/>
              <a:t>…</a:t>
            </a:r>
            <a:r>
              <a:rPr lang="en-US" sz="2400" i="1" dirty="0"/>
              <a:t>”</a:t>
            </a:r>
            <a:endParaRPr lang="en-US" sz="2400" i="1" dirty="0"/>
          </a:p>
        </p:txBody>
      </p:sp>
      <p:sp>
        <p:nvSpPr>
          <p:cNvPr id="6" name="TextBox 5"/>
          <p:cNvSpPr txBox="1"/>
          <p:nvPr/>
        </p:nvSpPr>
        <p:spPr>
          <a:xfrm>
            <a:off x="515337" y="5897597"/>
            <a:ext cx="5742099" cy="584775"/>
          </a:xfrm>
          <a:prstGeom prst="rect">
            <a:avLst/>
          </a:prstGeom>
          <a:noFill/>
        </p:spPr>
        <p:txBody>
          <a:bodyPr wrap="square" rtlCol="0">
            <a:spAutoFit/>
          </a:bodyPr>
          <a:lstStyle/>
          <a:p>
            <a:pPr algn="ctr"/>
            <a:r>
              <a:rPr lang="en-US" sz="1600" dirty="0"/>
              <a:t>Biblical Archaeology Review 27:3, May/June 2001</a:t>
            </a:r>
          </a:p>
          <a:p>
            <a:pPr algn="ctr"/>
            <a:r>
              <a:rPr lang="en-US" sz="1600" dirty="0">
                <a:solidFill>
                  <a:srgbClr val="CC5E28"/>
                </a:solidFill>
              </a:rPr>
              <a:t>Pagan Yahwism: The Folk Religion of Ancient Israel</a:t>
            </a:r>
          </a:p>
        </p:txBody>
      </p:sp>
      <p:sp>
        <p:nvSpPr>
          <p:cNvPr id="2" name="TextBox 1"/>
          <p:cNvSpPr txBox="1"/>
          <p:nvPr/>
        </p:nvSpPr>
        <p:spPr>
          <a:xfrm>
            <a:off x="515339" y="4398500"/>
            <a:ext cx="6583133" cy="1323439"/>
          </a:xfrm>
          <a:prstGeom prst="rect">
            <a:avLst/>
          </a:prstGeom>
          <a:noFill/>
        </p:spPr>
        <p:txBody>
          <a:bodyPr wrap="square" rtlCol="0">
            <a:spAutoFit/>
          </a:bodyPr>
          <a:lstStyle/>
          <a:p>
            <a:r>
              <a:rPr lang="en-US" sz="1600" dirty="0"/>
              <a:t>According to Ephraim Stern, </a:t>
            </a:r>
            <a:r>
              <a:rPr lang="en-US" sz="1600" dirty="0"/>
              <a:t>many </a:t>
            </a:r>
            <a:r>
              <a:rPr lang="en-US" sz="1600" dirty="0"/>
              <a:t>Israelites incorporated these aspects of religious practice—a female consort, carved images of the divinity—into the worship of their god, Yahweh. They did this, Stern adds, even long after Solomon is said by the Bible to have built an exclusive home in Jerusalem for Israel’s god.</a:t>
            </a:r>
          </a:p>
        </p:txBody>
      </p:sp>
    </p:spTree>
    <p:extLst>
      <p:ext uri="{BB962C8B-B14F-4D97-AF65-F5344CB8AC3E}">
        <p14:creationId xmlns:p14="http://schemas.microsoft.com/office/powerpoint/2010/main" val="32322417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99248" y="2248351"/>
            <a:ext cx="4338744" cy="3877815"/>
          </a:xfrm>
        </p:spPr>
        <p:txBody>
          <a:bodyPr>
            <a:noAutofit/>
          </a:bodyPr>
          <a:lstStyle/>
          <a:p>
            <a:pPr marL="0" indent="0">
              <a:spcBef>
                <a:spcPts val="0"/>
              </a:spcBef>
              <a:buClrTx/>
              <a:buNone/>
              <a:defRPr/>
            </a:pPr>
            <a:r>
              <a:rPr lang="en-US" b="1" dirty="0" smtClean="0"/>
              <a:t>Judges 6:28</a:t>
            </a:r>
          </a:p>
          <a:p>
            <a:pPr marL="0" indent="0">
              <a:spcBef>
                <a:spcPts val="0"/>
              </a:spcBef>
              <a:buClrTx/>
              <a:buNone/>
              <a:defRPr/>
            </a:pPr>
            <a:endParaRPr lang="en-US" dirty="0" smtClean="0"/>
          </a:p>
          <a:p>
            <a:pPr marL="0" indent="0">
              <a:spcBef>
                <a:spcPts val="0"/>
              </a:spcBef>
              <a:buClrTx/>
              <a:buNone/>
            </a:pPr>
            <a:r>
              <a:rPr lang="en-US" i="1" dirty="0" smtClean="0"/>
              <a:t>“When </a:t>
            </a:r>
            <a:r>
              <a:rPr lang="en-US" i="1" dirty="0"/>
              <a:t>the men of the city arose early in the morning, behold, the altar of </a:t>
            </a:r>
            <a:r>
              <a:rPr lang="en-US" b="1" i="1" dirty="0">
                <a:solidFill>
                  <a:srgbClr val="CC5E28"/>
                </a:solidFill>
              </a:rPr>
              <a:t>Baal</a:t>
            </a:r>
            <a:r>
              <a:rPr lang="en-US" i="1" dirty="0"/>
              <a:t> was torn down, and the </a:t>
            </a:r>
            <a:r>
              <a:rPr lang="en-US" b="1" i="1" dirty="0" err="1">
                <a:solidFill>
                  <a:srgbClr val="CC5E28"/>
                </a:solidFill>
              </a:rPr>
              <a:t>Asherah</a:t>
            </a:r>
            <a:r>
              <a:rPr lang="en-US" i="1" dirty="0"/>
              <a:t> which was beside it was cut down, and the second bull was offered on the altar which had been built</a:t>
            </a:r>
            <a:r>
              <a:rPr lang="en-US" i="1" dirty="0" smtClean="0"/>
              <a:t>.”</a:t>
            </a:r>
            <a:endParaRPr lang="en-US" i="1" dirty="0"/>
          </a:p>
        </p:txBody>
      </p:sp>
      <p:sp>
        <p:nvSpPr>
          <p:cNvPr id="3" name="Title 2"/>
          <p:cNvSpPr>
            <a:spLocks noGrp="1"/>
          </p:cNvSpPr>
          <p:nvPr>
            <p:ph type="title"/>
          </p:nvPr>
        </p:nvSpPr>
        <p:spPr/>
        <p:txBody>
          <a:bodyPr/>
          <a:lstStyle/>
          <a:p>
            <a:r>
              <a:rPr lang="en-US" b="1" dirty="0" smtClean="0">
                <a:solidFill>
                  <a:srgbClr val="046380"/>
                </a:solidFill>
              </a:rPr>
              <a:t>Phoenician God </a:t>
            </a:r>
            <a:r>
              <a:rPr lang="en-US" b="1" dirty="0" err="1" smtClean="0">
                <a:solidFill>
                  <a:srgbClr val="046380"/>
                </a:solidFill>
              </a:rPr>
              <a:t>Ba’al</a:t>
            </a:r>
            <a:r>
              <a:rPr lang="en-US" b="1" dirty="0" smtClean="0">
                <a:solidFill>
                  <a:srgbClr val="046380"/>
                </a:solidFill>
              </a:rPr>
              <a:t/>
            </a:r>
            <a:br>
              <a:rPr lang="en-US" b="1" dirty="0" smtClean="0">
                <a:solidFill>
                  <a:srgbClr val="046380"/>
                </a:solidFill>
              </a:rPr>
            </a:br>
            <a:r>
              <a:rPr lang="en-US" b="1" dirty="0" smtClean="0">
                <a:solidFill>
                  <a:srgbClr val="046380"/>
                </a:solidFill>
              </a:rPr>
              <a:t>16-11th BC</a:t>
            </a:r>
            <a:endParaRPr lang="en-US" b="1" dirty="0">
              <a:solidFill>
                <a:srgbClr val="046380"/>
              </a:solidFill>
            </a:endParaRPr>
          </a:p>
        </p:txBody>
      </p:sp>
      <p:pic>
        <p:nvPicPr>
          <p:cNvPr id="4" name="Picture 3"/>
          <p:cNvPicPr>
            <a:picLocks noChangeAspect="1"/>
          </p:cNvPicPr>
          <p:nvPr/>
        </p:nvPicPr>
        <p:blipFill>
          <a:blip r:embed="rId2"/>
          <a:stretch>
            <a:fillRect/>
          </a:stretch>
        </p:blipFill>
        <p:spPr>
          <a:xfrm>
            <a:off x="5446059" y="2009206"/>
            <a:ext cx="3074176" cy="4728441"/>
          </a:xfrm>
          <a:prstGeom prst="rect">
            <a:avLst/>
          </a:prstGeom>
        </p:spPr>
      </p:pic>
      <p:sp>
        <p:nvSpPr>
          <p:cNvPr id="5" name="TextBox 4"/>
          <p:cNvSpPr txBox="1"/>
          <p:nvPr/>
        </p:nvSpPr>
        <p:spPr>
          <a:xfrm>
            <a:off x="688491" y="6042138"/>
            <a:ext cx="4349503" cy="523220"/>
          </a:xfrm>
          <a:prstGeom prst="rect">
            <a:avLst/>
          </a:prstGeom>
          <a:noFill/>
        </p:spPr>
        <p:txBody>
          <a:bodyPr wrap="square" rtlCol="0">
            <a:spAutoFit/>
          </a:bodyPr>
          <a:lstStyle/>
          <a:p>
            <a:r>
              <a:rPr lang="en-US" sz="1400" dirty="0"/>
              <a:t>Biblical Archaeology Review 27:3, May/June 2001</a:t>
            </a:r>
          </a:p>
          <a:p>
            <a:r>
              <a:rPr lang="en-US" sz="1400" dirty="0">
                <a:solidFill>
                  <a:srgbClr val="CC5E28"/>
                </a:solidFill>
              </a:rPr>
              <a:t>Pagan Yahwism: The Folk Religion of Ancient Israel</a:t>
            </a:r>
          </a:p>
        </p:txBody>
      </p:sp>
    </p:spTree>
    <p:extLst>
      <p:ext uri="{BB962C8B-B14F-4D97-AF65-F5344CB8AC3E}">
        <p14:creationId xmlns:p14="http://schemas.microsoft.com/office/powerpoint/2010/main" val="414673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3352800" y="914400"/>
            <a:ext cx="5638800" cy="1524000"/>
          </a:xfrm>
        </p:spPr>
        <p:txBody>
          <a:bodyPr/>
          <a:lstStyle/>
          <a:p>
            <a:pPr>
              <a:lnSpc>
                <a:spcPct val="80000"/>
              </a:lnSpc>
            </a:pPr>
            <a:r>
              <a:rPr lang="en-US" b="1" dirty="0">
                <a:solidFill>
                  <a:schemeClr val="tx1"/>
                </a:solidFill>
                <a:effectLst>
                  <a:outerShdw blurRad="38100" dist="38100" dir="2700000" algn="tl">
                    <a:srgbClr val="FFFFFF"/>
                  </a:outerShdw>
                </a:effectLst>
                <a:latin typeface="Times New Roman" pitchFamily="18" charset="0"/>
              </a:rPr>
              <a:t/>
            </a:r>
            <a:br>
              <a:rPr lang="en-US" b="1" dirty="0">
                <a:solidFill>
                  <a:schemeClr val="tx1"/>
                </a:solidFill>
                <a:effectLst>
                  <a:outerShdw blurRad="38100" dist="38100" dir="2700000" algn="tl">
                    <a:srgbClr val="FFFFFF"/>
                  </a:outerShdw>
                </a:effectLst>
                <a:latin typeface="Times New Roman" pitchFamily="18" charset="0"/>
              </a:rPr>
            </a:br>
            <a:r>
              <a:rPr lang="en-US" sz="4800" b="1" dirty="0">
                <a:solidFill>
                  <a:srgbClr val="046380"/>
                </a:solidFill>
              </a:rPr>
              <a:t>The </a:t>
            </a:r>
            <a:r>
              <a:rPr lang="en-US" sz="4800" b="1" dirty="0" err="1">
                <a:solidFill>
                  <a:srgbClr val="046380"/>
                </a:solidFill>
              </a:rPr>
              <a:t>Merneptah</a:t>
            </a:r>
            <a:r>
              <a:rPr lang="en-US" sz="4800" b="1" dirty="0">
                <a:solidFill>
                  <a:srgbClr val="046380"/>
                </a:solidFill>
              </a:rPr>
              <a:t> Stele </a:t>
            </a:r>
            <a:br>
              <a:rPr lang="en-US" sz="4800" b="1" dirty="0">
                <a:solidFill>
                  <a:srgbClr val="046380"/>
                </a:solidFill>
              </a:rPr>
            </a:br>
            <a:r>
              <a:rPr lang="en-US" sz="4800" b="1" dirty="0">
                <a:solidFill>
                  <a:srgbClr val="046380"/>
                </a:solidFill>
              </a:rPr>
              <a:t>1207 BC     </a:t>
            </a:r>
            <a:r>
              <a:rPr lang="en-US" b="1" i="1" dirty="0">
                <a:solidFill>
                  <a:schemeClr val="tx1"/>
                </a:solidFill>
                <a:effectLst>
                  <a:outerShdw blurRad="38100" dist="38100" dir="2700000" algn="tl">
                    <a:srgbClr val="FFFFFF"/>
                  </a:outerShdw>
                </a:effectLst>
                <a:latin typeface="Times New Roman" pitchFamily="18" charset="0"/>
              </a:rPr>
              <a:t/>
            </a:r>
            <a:br>
              <a:rPr lang="en-US" b="1" i="1" dirty="0">
                <a:solidFill>
                  <a:schemeClr val="tx1"/>
                </a:solidFill>
                <a:effectLst>
                  <a:outerShdw blurRad="38100" dist="38100" dir="2700000" algn="tl">
                    <a:srgbClr val="FFFFFF"/>
                  </a:outerShdw>
                </a:effectLst>
                <a:latin typeface="Times New Roman" pitchFamily="18" charset="0"/>
              </a:rPr>
            </a:br>
            <a:endParaRPr lang="en-US" b="1" i="1" dirty="0">
              <a:solidFill>
                <a:schemeClr val="tx1"/>
              </a:solidFill>
              <a:effectLst>
                <a:outerShdw blurRad="38100" dist="38100" dir="2700000" algn="tl">
                  <a:srgbClr val="FFFFFF"/>
                </a:outerShdw>
              </a:effectLst>
              <a:latin typeface="Times New Roman" pitchFamily="18" charset="0"/>
            </a:endParaRPr>
          </a:p>
        </p:txBody>
      </p:sp>
      <p:sp>
        <p:nvSpPr>
          <p:cNvPr id="13315" name="Text Box 3"/>
          <p:cNvSpPr txBox="1">
            <a:spLocks noChangeArrowheads="1"/>
          </p:cNvSpPr>
          <p:nvPr/>
        </p:nvSpPr>
        <p:spPr bwMode="auto">
          <a:xfrm>
            <a:off x="3352802" y="2743202"/>
            <a:ext cx="5649913" cy="147732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lgn="ctr">
              <a:spcBef>
                <a:spcPct val="50000"/>
              </a:spcBef>
            </a:pPr>
            <a:r>
              <a:rPr lang="en-US" sz="3000" b="1" i="1" dirty="0">
                <a:latin typeface="Book Antiqua"/>
                <a:cs typeface="Book Antiqua"/>
              </a:rPr>
              <a:t>“CANAAN IS PLUNDERED . . . </a:t>
            </a:r>
            <a:r>
              <a:rPr lang="en-US" sz="3000" b="1" i="1" dirty="0">
                <a:solidFill>
                  <a:srgbClr val="CC5E28"/>
                </a:solidFill>
                <a:latin typeface="Book Antiqua"/>
                <a:cs typeface="Book Antiqua"/>
              </a:rPr>
              <a:t>ISRAEL</a:t>
            </a:r>
            <a:r>
              <a:rPr lang="en-US" sz="3000" b="1" i="1" dirty="0">
                <a:latin typeface="Book Antiqua"/>
                <a:cs typeface="Book Antiqua"/>
              </a:rPr>
              <a:t> IS LAID WASTE,              HIS SEED IS NOT.”</a:t>
            </a:r>
          </a:p>
        </p:txBody>
      </p:sp>
      <p:sp>
        <p:nvSpPr>
          <p:cNvPr id="13316" name="Text Box 4"/>
          <p:cNvSpPr txBox="1">
            <a:spLocks noChangeArrowheads="1"/>
          </p:cNvSpPr>
          <p:nvPr/>
        </p:nvSpPr>
        <p:spPr bwMode="auto">
          <a:xfrm>
            <a:off x="462919" y="6161443"/>
            <a:ext cx="7793576" cy="60939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square">
            <a:spAutoFit/>
          </a:bodyPr>
          <a:lstStyle/>
          <a:p>
            <a:pPr algn="ctr">
              <a:lnSpc>
                <a:spcPct val="80000"/>
              </a:lnSpc>
              <a:spcBef>
                <a:spcPct val="50000"/>
              </a:spcBef>
            </a:pPr>
            <a:r>
              <a:rPr lang="en-US" sz="1600" dirty="0">
                <a:latin typeface="Book Antiqua" charset="0"/>
                <a:ea typeface="Book Antiqua" charset="0"/>
                <a:cs typeface="Book Antiqua" charset="0"/>
              </a:rPr>
              <a:t>Biblical Archaeology Review 17:6, November/December 1991</a:t>
            </a:r>
          </a:p>
          <a:p>
            <a:pPr algn="ctr">
              <a:lnSpc>
                <a:spcPct val="80000"/>
              </a:lnSpc>
              <a:spcBef>
                <a:spcPct val="50000"/>
              </a:spcBef>
            </a:pPr>
            <a:r>
              <a:rPr lang="en-US" sz="1600" dirty="0">
                <a:solidFill>
                  <a:srgbClr val="CC5E28"/>
                </a:solidFill>
                <a:latin typeface="Book Antiqua" charset="0"/>
                <a:ea typeface="Book Antiqua" charset="0"/>
                <a:cs typeface="Book Antiqua" charset="0"/>
              </a:rPr>
              <a:t>Rainey’s </a:t>
            </a:r>
            <a:r>
              <a:rPr lang="en-US" sz="1600" dirty="0">
                <a:solidFill>
                  <a:srgbClr val="CC5E28"/>
                </a:solidFill>
                <a:latin typeface="Book Antiqua" charset="0"/>
                <a:ea typeface="Book Antiqua" charset="0"/>
                <a:cs typeface="Book Antiqua" charset="0"/>
              </a:rPr>
              <a:t>Challenge</a:t>
            </a:r>
          </a:p>
        </p:txBody>
      </p:sp>
      <p:sp>
        <p:nvSpPr>
          <p:cNvPr id="3" name="TextBox 2"/>
          <p:cNvSpPr txBox="1"/>
          <p:nvPr/>
        </p:nvSpPr>
        <p:spPr>
          <a:xfrm>
            <a:off x="3512585" y="152400"/>
            <a:ext cx="5490128" cy="523220"/>
          </a:xfrm>
          <a:prstGeom prst="rect">
            <a:avLst/>
          </a:prstGeom>
          <a:noFill/>
        </p:spPr>
        <p:txBody>
          <a:bodyPr wrap="square" rtlCol="0">
            <a:spAutoFit/>
          </a:bodyPr>
          <a:lstStyle/>
          <a:p>
            <a:pPr algn="ctr"/>
            <a:r>
              <a:rPr lang="en-US" sz="2800" b="1" dirty="0">
                <a:latin typeface="Book Antiqua"/>
                <a:cs typeface="Book Antiqua"/>
              </a:rPr>
              <a:t>Israelites in Canaan</a:t>
            </a:r>
            <a:endParaRPr lang="en-US" sz="2800" b="1" dirty="0">
              <a:latin typeface="Book Antiqua"/>
              <a:cs typeface="Book Antiqua"/>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 y="414011"/>
            <a:ext cx="3364237" cy="5741895"/>
          </a:xfrm>
          <a:prstGeom prst="rect">
            <a:avLst/>
          </a:prstGeom>
        </p:spPr>
      </p:pic>
      <p:sp>
        <p:nvSpPr>
          <p:cNvPr id="5" name="Rectangle 4"/>
          <p:cNvSpPr/>
          <p:nvPr/>
        </p:nvSpPr>
        <p:spPr>
          <a:xfrm>
            <a:off x="3891919" y="4534311"/>
            <a:ext cx="4572000" cy="923330"/>
          </a:xfrm>
          <a:prstGeom prst="rect">
            <a:avLst/>
          </a:prstGeom>
        </p:spPr>
        <p:txBody>
          <a:bodyPr>
            <a:spAutoFit/>
          </a:bodyPr>
          <a:lstStyle/>
          <a:p>
            <a:r>
              <a:rPr lang="en-US" dirty="0"/>
              <a:t>The mention of Israel appears slightly to the left of center in the second line from the bottom.</a:t>
            </a:r>
          </a:p>
        </p:txBody>
      </p:sp>
    </p:spTree>
    <p:extLst>
      <p:ext uri="{BB962C8B-B14F-4D97-AF65-F5344CB8AC3E}">
        <p14:creationId xmlns:p14="http://schemas.microsoft.com/office/powerpoint/2010/main" val="11016892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9321" y="1261337"/>
            <a:ext cx="7594600" cy="2552700"/>
          </a:xfrm>
        </p:spPr>
      </p:pic>
      <p:sp>
        <p:nvSpPr>
          <p:cNvPr id="3" name="Title 2"/>
          <p:cNvSpPr>
            <a:spLocks noGrp="1"/>
          </p:cNvSpPr>
          <p:nvPr>
            <p:ph type="title"/>
          </p:nvPr>
        </p:nvSpPr>
        <p:spPr>
          <a:xfrm>
            <a:off x="688494" y="207086"/>
            <a:ext cx="7756263" cy="1054251"/>
          </a:xfrm>
        </p:spPr>
        <p:txBody>
          <a:bodyPr/>
          <a:lstStyle/>
          <a:p>
            <a:r>
              <a:rPr lang="en-US" b="1" dirty="0" err="1">
                <a:solidFill>
                  <a:srgbClr val="046380"/>
                </a:solidFill>
              </a:rPr>
              <a:t>Beni</a:t>
            </a:r>
            <a:r>
              <a:rPr lang="en-US" b="1" dirty="0">
                <a:solidFill>
                  <a:srgbClr val="046380"/>
                </a:solidFill>
              </a:rPr>
              <a:t> Hasan </a:t>
            </a:r>
            <a:r>
              <a:rPr lang="en-US" b="1" dirty="0" smtClean="0">
                <a:solidFill>
                  <a:srgbClr val="046380"/>
                </a:solidFill>
              </a:rPr>
              <a:t>Mural</a:t>
            </a:r>
            <a:endParaRPr lang="en-US" dirty="0">
              <a:solidFill>
                <a:srgbClr val="046380"/>
              </a:solidFill>
            </a:endParaRPr>
          </a:p>
        </p:txBody>
      </p:sp>
      <p:sp>
        <p:nvSpPr>
          <p:cNvPr id="6" name="TextBox 5"/>
          <p:cNvSpPr txBox="1"/>
          <p:nvPr/>
        </p:nvSpPr>
        <p:spPr>
          <a:xfrm>
            <a:off x="1676663" y="3814036"/>
            <a:ext cx="5779916" cy="923330"/>
          </a:xfrm>
          <a:prstGeom prst="rect">
            <a:avLst/>
          </a:prstGeom>
          <a:noFill/>
        </p:spPr>
        <p:txBody>
          <a:bodyPr wrap="none" rtlCol="0">
            <a:spAutoFit/>
          </a:bodyPr>
          <a:lstStyle/>
          <a:p>
            <a:pPr algn="ctr"/>
            <a:r>
              <a:rPr lang="en-US" dirty="0"/>
              <a:t>Biblical Archaeology Review 21:3, May/June 1995</a:t>
            </a:r>
          </a:p>
          <a:p>
            <a:pPr algn="ctr"/>
            <a:r>
              <a:rPr lang="en-US" dirty="0">
                <a:solidFill>
                  <a:srgbClr val="CC5E28"/>
                </a:solidFill>
              </a:rPr>
              <a:t>10 Great Finds</a:t>
            </a:r>
          </a:p>
          <a:p>
            <a:endParaRPr lang="en-US" dirty="0"/>
          </a:p>
        </p:txBody>
      </p:sp>
      <p:sp>
        <p:nvSpPr>
          <p:cNvPr id="7" name="TextBox 6"/>
          <p:cNvSpPr txBox="1"/>
          <p:nvPr/>
        </p:nvSpPr>
        <p:spPr>
          <a:xfrm>
            <a:off x="769323" y="4406625"/>
            <a:ext cx="7594599" cy="2031325"/>
          </a:xfrm>
          <a:prstGeom prst="rect">
            <a:avLst/>
          </a:prstGeom>
          <a:noFill/>
        </p:spPr>
        <p:txBody>
          <a:bodyPr wrap="square" rtlCol="0">
            <a:spAutoFit/>
          </a:bodyPr>
          <a:lstStyle/>
          <a:p>
            <a:r>
              <a:rPr lang="en-US" dirty="0"/>
              <a:t>In one of the tombs, dating to the early 19th century B.C.E., is a large painting (below) 8 feet long by 1.5 feet high, showing eight men, four women and three children in a procession led by two Egyptian officials</a:t>
            </a:r>
            <a:r>
              <a:rPr lang="en-US" dirty="0"/>
              <a:t>.</a:t>
            </a:r>
          </a:p>
          <a:p>
            <a:endParaRPr lang="en-US" dirty="0"/>
          </a:p>
          <a:p>
            <a:r>
              <a:rPr lang="en-US" dirty="0"/>
              <a:t>Although the mural has been frequently used to illustrate the lifestyles of the Israelites’ ancestors—as described in Genesis—many details of this scene remain unclear.</a:t>
            </a:r>
          </a:p>
        </p:txBody>
      </p:sp>
    </p:spTree>
    <p:extLst>
      <p:ext uri="{BB962C8B-B14F-4D97-AF65-F5344CB8AC3E}">
        <p14:creationId xmlns:p14="http://schemas.microsoft.com/office/powerpoint/2010/main" val="12956283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88494" y="280010"/>
            <a:ext cx="7756263" cy="1054251"/>
          </a:xfrm>
        </p:spPr>
        <p:txBody>
          <a:bodyPr/>
          <a:lstStyle/>
          <a:p>
            <a:r>
              <a:rPr lang="en-US" b="1" dirty="0" smtClean="0">
                <a:solidFill>
                  <a:srgbClr val="046380"/>
                </a:solidFill>
              </a:rPr>
              <a:t>Gezer High Place</a:t>
            </a:r>
            <a:endParaRPr lang="en-US" b="1" dirty="0">
              <a:solidFill>
                <a:srgbClr val="046380"/>
              </a:solidFill>
            </a:endParaRPr>
          </a:p>
        </p:txBody>
      </p:sp>
      <p:pic>
        <p:nvPicPr>
          <p:cNvPr id="4" name="Picture 3"/>
          <p:cNvPicPr>
            <a:picLocks noChangeAspect="1"/>
          </p:cNvPicPr>
          <p:nvPr/>
        </p:nvPicPr>
        <p:blipFill>
          <a:blip r:embed="rId2"/>
          <a:stretch>
            <a:fillRect/>
          </a:stretch>
        </p:blipFill>
        <p:spPr>
          <a:xfrm>
            <a:off x="4246685" y="1446331"/>
            <a:ext cx="4579187" cy="2877255"/>
          </a:xfrm>
          <a:prstGeom prst="rect">
            <a:avLst/>
          </a:prstGeom>
        </p:spPr>
      </p:pic>
      <p:sp>
        <p:nvSpPr>
          <p:cNvPr id="2" name="Rectangle 1"/>
          <p:cNvSpPr/>
          <p:nvPr/>
        </p:nvSpPr>
        <p:spPr>
          <a:xfrm>
            <a:off x="4246686" y="4435650"/>
            <a:ext cx="4654063" cy="1477328"/>
          </a:xfrm>
          <a:prstGeom prst="rect">
            <a:avLst/>
          </a:prstGeom>
        </p:spPr>
        <p:txBody>
          <a:bodyPr wrap="square">
            <a:spAutoFit/>
          </a:bodyPr>
          <a:lstStyle/>
          <a:p>
            <a:r>
              <a:rPr lang="en-US" dirty="0"/>
              <a:t> Ranging from 6 to 11 feet in height, ten monolithic stones stand in a row at the Gezer High Place</a:t>
            </a:r>
            <a:r>
              <a:rPr lang="en-US" dirty="0"/>
              <a:t>.  These stones are most likely “</a:t>
            </a:r>
            <a:r>
              <a:rPr lang="en-US" dirty="0" err="1"/>
              <a:t>massebot</a:t>
            </a:r>
            <a:r>
              <a:rPr lang="en-US" dirty="0"/>
              <a:t>” erected to commemorate a covenant.  </a:t>
            </a:r>
            <a:endParaRPr lang="en-US" dirty="0"/>
          </a:p>
        </p:txBody>
      </p:sp>
      <p:sp>
        <p:nvSpPr>
          <p:cNvPr id="5" name="TextBox 4"/>
          <p:cNvSpPr txBox="1"/>
          <p:nvPr/>
        </p:nvSpPr>
        <p:spPr>
          <a:xfrm>
            <a:off x="688493" y="1334263"/>
            <a:ext cx="3347179" cy="4401205"/>
          </a:xfrm>
          <a:prstGeom prst="rect">
            <a:avLst/>
          </a:prstGeom>
          <a:noFill/>
        </p:spPr>
        <p:txBody>
          <a:bodyPr wrap="square" rtlCol="0">
            <a:spAutoFit/>
          </a:bodyPr>
          <a:lstStyle/>
          <a:p>
            <a:r>
              <a:rPr lang="en-US" sz="2000" b="1" dirty="0"/>
              <a:t>Exodus 24:4-8</a:t>
            </a:r>
          </a:p>
          <a:p>
            <a:endParaRPr lang="en-US" sz="2000" dirty="0"/>
          </a:p>
          <a:p>
            <a:r>
              <a:rPr lang="en-US" sz="2000" i="1" dirty="0"/>
              <a:t>“He </a:t>
            </a:r>
            <a:r>
              <a:rPr lang="en-US" sz="2000" dirty="0"/>
              <a:t>(Moses) </a:t>
            </a:r>
            <a:r>
              <a:rPr lang="en-US" sz="2000" i="1" dirty="0"/>
              <a:t>got </a:t>
            </a:r>
            <a:r>
              <a:rPr lang="en-US" sz="2000" i="1" dirty="0"/>
              <a:t>up early the next morning and built an altar at the foot of the mountain and set up </a:t>
            </a:r>
            <a:r>
              <a:rPr lang="en-US" sz="2000" b="1" i="1" dirty="0">
                <a:solidFill>
                  <a:srgbClr val="CC5E28"/>
                </a:solidFill>
              </a:rPr>
              <a:t>twelve stone pillars</a:t>
            </a:r>
            <a:r>
              <a:rPr lang="en-US" sz="2000" b="1" i="1" dirty="0">
                <a:solidFill>
                  <a:schemeClr val="accent2"/>
                </a:solidFill>
              </a:rPr>
              <a:t> </a:t>
            </a:r>
            <a:r>
              <a:rPr lang="en-US" sz="2000" i="1" dirty="0"/>
              <a:t>representing the twelve tribes of Israel. </a:t>
            </a:r>
            <a:r>
              <a:rPr lang="en-US" sz="2000" i="1" dirty="0"/>
              <a:t> </a:t>
            </a:r>
          </a:p>
          <a:p>
            <a:r>
              <a:rPr lang="is-IS" sz="2000" i="1" dirty="0"/>
              <a:t>…</a:t>
            </a:r>
          </a:p>
          <a:p>
            <a:endParaRPr lang="is-IS" sz="2000" i="1" dirty="0"/>
          </a:p>
          <a:p>
            <a:r>
              <a:rPr lang="en-US" sz="2000" i="1" dirty="0"/>
              <a:t>“This is the blood of the </a:t>
            </a:r>
            <a:r>
              <a:rPr lang="en-US" sz="2000" b="1" i="1" dirty="0">
                <a:solidFill>
                  <a:srgbClr val="CC5E28"/>
                </a:solidFill>
              </a:rPr>
              <a:t>covenant</a:t>
            </a:r>
            <a:r>
              <a:rPr lang="en-US" sz="2000" i="1" dirty="0">
                <a:solidFill>
                  <a:schemeClr val="accent2"/>
                </a:solidFill>
              </a:rPr>
              <a:t> </a:t>
            </a:r>
            <a:r>
              <a:rPr lang="en-US" sz="2000" i="1" dirty="0"/>
              <a:t>that the </a:t>
            </a:r>
            <a:r>
              <a:rPr lang="en-US" sz="2000" i="1" cap="small" dirty="0"/>
              <a:t>Lord</a:t>
            </a:r>
            <a:r>
              <a:rPr lang="en-US" sz="2000" i="1" dirty="0"/>
              <a:t> has made with you in accordance with all these words.”</a:t>
            </a:r>
          </a:p>
        </p:txBody>
      </p:sp>
      <p:sp>
        <p:nvSpPr>
          <p:cNvPr id="6" name="TextBox 5"/>
          <p:cNvSpPr txBox="1"/>
          <p:nvPr/>
        </p:nvSpPr>
        <p:spPr>
          <a:xfrm>
            <a:off x="929194" y="5909251"/>
            <a:ext cx="7274859" cy="584775"/>
          </a:xfrm>
          <a:prstGeom prst="rect">
            <a:avLst/>
          </a:prstGeom>
          <a:noFill/>
        </p:spPr>
        <p:txBody>
          <a:bodyPr wrap="square" rtlCol="0">
            <a:spAutoFit/>
          </a:bodyPr>
          <a:lstStyle/>
          <a:p>
            <a:pPr algn="ctr"/>
            <a:r>
              <a:rPr lang="en-US" sz="1600" dirty="0"/>
              <a:t>Biblical Archaeology Review 41:1, January/February 2015</a:t>
            </a:r>
          </a:p>
          <a:p>
            <a:pPr algn="ctr"/>
            <a:r>
              <a:rPr lang="en-US" sz="1600" dirty="0">
                <a:solidFill>
                  <a:srgbClr val="CC5E28"/>
                </a:solidFill>
              </a:rPr>
              <a:t>Commemorating a Covenant</a:t>
            </a:r>
          </a:p>
        </p:txBody>
      </p:sp>
    </p:spTree>
    <p:extLst>
      <p:ext uri="{BB962C8B-B14F-4D97-AF65-F5344CB8AC3E}">
        <p14:creationId xmlns:p14="http://schemas.microsoft.com/office/powerpoint/2010/main" val="32170153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8494" y="220536"/>
            <a:ext cx="7756263" cy="1688949"/>
          </a:xfrm>
        </p:spPr>
        <p:txBody>
          <a:bodyPr/>
          <a:lstStyle/>
          <a:p>
            <a:r>
              <a:rPr lang="en-US" b="1" dirty="0">
                <a:solidFill>
                  <a:srgbClr val="046380"/>
                </a:solidFill>
              </a:rPr>
              <a:t>Fertility Goddess </a:t>
            </a:r>
            <a:r>
              <a:rPr lang="en-US" b="1" dirty="0" smtClean="0">
                <a:solidFill>
                  <a:srgbClr val="046380"/>
                </a:solidFill>
              </a:rPr>
              <a:t>Pendant</a:t>
            </a:r>
            <a:endParaRPr lang="en-US" dirty="0">
              <a:solidFill>
                <a:srgbClr val="046380"/>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493" y="1909485"/>
            <a:ext cx="1871293" cy="3818965"/>
          </a:xfrm>
          <a:prstGeom prst="rect">
            <a:avLst/>
          </a:prstGeom>
        </p:spPr>
      </p:pic>
      <p:sp>
        <p:nvSpPr>
          <p:cNvPr id="6" name="TextBox 5"/>
          <p:cNvSpPr txBox="1"/>
          <p:nvPr/>
        </p:nvSpPr>
        <p:spPr>
          <a:xfrm>
            <a:off x="688491" y="5755344"/>
            <a:ext cx="5403028" cy="646331"/>
          </a:xfrm>
          <a:prstGeom prst="rect">
            <a:avLst/>
          </a:prstGeom>
          <a:noFill/>
        </p:spPr>
        <p:txBody>
          <a:bodyPr wrap="square" rtlCol="0">
            <a:spAutoFit/>
          </a:bodyPr>
          <a:lstStyle/>
          <a:p>
            <a:pPr algn="ctr"/>
            <a:r>
              <a:rPr lang="en-US" dirty="0"/>
              <a:t>Biblical Archaeology Review 21:3, May/June 1995</a:t>
            </a:r>
          </a:p>
          <a:p>
            <a:pPr algn="ctr"/>
            <a:r>
              <a:rPr lang="en-US" dirty="0">
                <a:solidFill>
                  <a:srgbClr val="CC5E28"/>
                </a:solidFill>
              </a:rPr>
              <a:t>10 Great Finds</a:t>
            </a:r>
          </a:p>
        </p:txBody>
      </p:sp>
      <p:sp>
        <p:nvSpPr>
          <p:cNvPr id="7" name="TextBox 6"/>
          <p:cNvSpPr txBox="1"/>
          <p:nvPr/>
        </p:nvSpPr>
        <p:spPr>
          <a:xfrm>
            <a:off x="3025591" y="2245660"/>
            <a:ext cx="5419165" cy="2862322"/>
          </a:xfrm>
          <a:prstGeom prst="rect">
            <a:avLst/>
          </a:prstGeom>
          <a:noFill/>
        </p:spPr>
        <p:txBody>
          <a:bodyPr wrap="square" rtlCol="0">
            <a:spAutoFit/>
          </a:bodyPr>
          <a:lstStyle/>
          <a:p>
            <a:r>
              <a:rPr lang="en-US" dirty="0"/>
              <a:t>This gold pendant was found in a princess’s tomb in </a:t>
            </a:r>
            <a:r>
              <a:rPr lang="en-US" dirty="0" err="1"/>
              <a:t>Minet</a:t>
            </a:r>
            <a:r>
              <a:rPr lang="en-US" dirty="0"/>
              <a:t> el-</a:t>
            </a:r>
            <a:r>
              <a:rPr lang="en-US" dirty="0" err="1"/>
              <a:t>Beida</a:t>
            </a:r>
            <a:r>
              <a:rPr lang="en-US" dirty="0"/>
              <a:t>, Ugarit’s port city. It resembles the many thousands of nude goddesses in diverse forms and media found throughout the Levant.</a:t>
            </a:r>
            <a:endParaRPr lang="en-US" dirty="0"/>
          </a:p>
          <a:p>
            <a:endParaRPr lang="en-US" dirty="0"/>
          </a:p>
          <a:p>
            <a:r>
              <a:rPr lang="en-US" dirty="0">
                <a:solidFill>
                  <a:schemeClr val="tx1">
                    <a:lumMod val="85000"/>
                    <a:lumOff val="15000"/>
                  </a:schemeClr>
                </a:solidFill>
              </a:rPr>
              <a:t>Discoveries </a:t>
            </a:r>
            <a:r>
              <a:rPr lang="en-US" dirty="0">
                <a:solidFill>
                  <a:schemeClr val="tx1">
                    <a:lumMod val="85000"/>
                    <a:lumOff val="15000"/>
                  </a:schemeClr>
                </a:solidFill>
              </a:rPr>
              <a:t>such as this pendant remind us that Israel was very much a part of the Levant, rather than a separate entity. As Ezekiel put it, “By origin and birth you are of the land of the Canaanites” (</a:t>
            </a:r>
            <a:r>
              <a:rPr lang="en-US" b="1" dirty="0">
                <a:solidFill>
                  <a:schemeClr val="tx1">
                    <a:lumMod val="85000"/>
                    <a:lumOff val="15000"/>
                  </a:schemeClr>
                </a:solidFill>
              </a:rPr>
              <a:t>Ezekiel 16:3</a:t>
            </a:r>
            <a:r>
              <a:rPr lang="en-US" dirty="0">
                <a:solidFill>
                  <a:schemeClr val="tx1">
                    <a:lumMod val="85000"/>
                    <a:lumOff val="15000"/>
                  </a:schemeClr>
                </a:solidFill>
              </a:rPr>
              <a:t>).</a:t>
            </a:r>
          </a:p>
        </p:txBody>
      </p:sp>
    </p:spTree>
    <p:extLst>
      <p:ext uri="{BB962C8B-B14F-4D97-AF65-F5344CB8AC3E}">
        <p14:creationId xmlns:p14="http://schemas.microsoft.com/office/powerpoint/2010/main" val="469871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5288"/>
            <a:ext cx="8229600" cy="1143000"/>
          </a:xfrm>
        </p:spPr>
        <p:txBody>
          <a:bodyPr/>
          <a:lstStyle/>
          <a:p>
            <a:r>
              <a:rPr lang="en-US" sz="4000" b="1" dirty="0">
                <a:solidFill>
                  <a:srgbClr val="046380"/>
                </a:solidFill>
              </a:rPr>
              <a:t>Pottery with Sculpture of a </a:t>
            </a:r>
            <a:r>
              <a:rPr lang="en-US" sz="4000" b="1" dirty="0">
                <a:solidFill>
                  <a:srgbClr val="046380"/>
                </a:solidFill>
              </a:rPr>
              <a:t/>
            </a:r>
            <a:br>
              <a:rPr lang="en-US" sz="4000" b="1" dirty="0">
                <a:solidFill>
                  <a:srgbClr val="046380"/>
                </a:solidFill>
              </a:rPr>
            </a:br>
            <a:r>
              <a:rPr lang="en-US" sz="4000" b="1" dirty="0">
                <a:solidFill>
                  <a:srgbClr val="046380"/>
                </a:solidFill>
              </a:rPr>
              <a:t>Canaanite Man</a:t>
            </a:r>
            <a:r>
              <a:rPr lang="en-US" sz="4000" b="1" dirty="0">
                <a:solidFill>
                  <a:srgbClr val="046380"/>
                </a:solidFill>
              </a:rPr>
              <a:t/>
            </a:r>
            <a:br>
              <a:rPr lang="en-US" sz="4000" b="1" dirty="0">
                <a:solidFill>
                  <a:srgbClr val="046380"/>
                </a:solidFill>
              </a:rPr>
            </a:br>
            <a:r>
              <a:rPr lang="en-US" sz="4000" b="1" dirty="0">
                <a:solidFill>
                  <a:srgbClr val="046380"/>
                </a:solidFill>
              </a:rPr>
              <a:t>1800 BC</a:t>
            </a:r>
          </a:p>
        </p:txBody>
      </p:sp>
      <p:sp>
        <p:nvSpPr>
          <p:cNvPr id="4" name="Text Placeholder 3"/>
          <p:cNvSpPr>
            <a:spLocks noGrp="1"/>
          </p:cNvSpPr>
          <p:nvPr>
            <p:ph type="body" sz="half" idx="2"/>
          </p:nvPr>
        </p:nvSpPr>
        <p:spPr>
          <a:xfrm>
            <a:off x="3805520" y="2300013"/>
            <a:ext cx="4881283" cy="3221219"/>
          </a:xfrm>
        </p:spPr>
        <p:txBody>
          <a:bodyPr>
            <a:normAutofit/>
          </a:bodyPr>
          <a:lstStyle/>
          <a:p>
            <a:pPr marL="0" indent="0" algn="ctr">
              <a:buNone/>
            </a:pPr>
            <a:r>
              <a:rPr lang="en-US" sz="2800" dirty="0"/>
              <a:t>This </a:t>
            </a:r>
            <a:r>
              <a:rPr lang="en-US" sz="2800" dirty="0"/>
              <a:t>3,800-year-old clay jug with a figurine resembling French artist Rodin’s famed sculpture The Thinker was discovered in the Israeli town of </a:t>
            </a:r>
            <a:r>
              <a:rPr lang="en-US" sz="2800" dirty="0" err="1"/>
              <a:t>Yehud</a:t>
            </a:r>
            <a:r>
              <a:rPr lang="en-US" sz="2800" dirty="0"/>
              <a:t>, </a:t>
            </a:r>
            <a:r>
              <a:rPr lang="en-US" sz="2800" dirty="0">
                <a:latin typeface="Book Antiqua" charset="0"/>
                <a:ea typeface="Book Antiqua" charset="0"/>
                <a:cs typeface="Book Antiqua" charset="0"/>
              </a:rPr>
              <a:t>near Tel Aviv in 2016</a:t>
            </a:r>
            <a:r>
              <a:rPr lang="en-US" sz="2800" dirty="0"/>
              <a:t>. </a:t>
            </a:r>
            <a:r>
              <a:rPr lang="en-US" sz="2800" dirty="0"/>
              <a:t>Photo: Clara Amit</a:t>
            </a:r>
            <a:r>
              <a:rPr lang="en-US" sz="2800" dirty="0"/>
              <a:t>.</a:t>
            </a:r>
            <a:endParaRPr lang="en-US" sz="2800" dirty="0">
              <a:latin typeface="Book Antiqua" charset="0"/>
              <a:ea typeface="Book Antiqua" charset="0"/>
              <a:cs typeface="Book Antiqua"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2" y="2000251"/>
            <a:ext cx="3348319" cy="4444671"/>
          </a:xfrm>
          <a:prstGeom prst="rect">
            <a:avLst/>
          </a:prstGeom>
        </p:spPr>
      </p:pic>
      <p:sp>
        <p:nvSpPr>
          <p:cNvPr id="8" name="TextBox 7"/>
          <p:cNvSpPr txBox="1"/>
          <p:nvPr/>
        </p:nvSpPr>
        <p:spPr>
          <a:xfrm>
            <a:off x="4061014" y="5752214"/>
            <a:ext cx="5082987" cy="646331"/>
          </a:xfrm>
          <a:prstGeom prst="rect">
            <a:avLst/>
          </a:prstGeom>
          <a:noFill/>
        </p:spPr>
        <p:txBody>
          <a:bodyPr wrap="square" rtlCol="0">
            <a:spAutoFit/>
          </a:bodyPr>
          <a:lstStyle/>
          <a:p>
            <a:pPr algn="ctr"/>
            <a:r>
              <a:rPr lang="en-US" dirty="0"/>
              <a:t>Bible History Daily</a:t>
            </a:r>
          </a:p>
          <a:p>
            <a:pPr algn="ctr"/>
            <a:r>
              <a:rPr lang="en-US" dirty="0">
                <a:solidFill>
                  <a:srgbClr val="CC5E28"/>
                </a:solidFill>
              </a:rPr>
              <a:t>11/30/2016</a:t>
            </a:r>
          </a:p>
        </p:txBody>
      </p:sp>
    </p:spTree>
    <p:extLst>
      <p:ext uri="{BB962C8B-B14F-4D97-AF65-F5344CB8AC3E}">
        <p14:creationId xmlns:p14="http://schemas.microsoft.com/office/powerpoint/2010/main" val="10229402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Rectangle 2"/>
          <p:cNvSpPr>
            <a:spLocks noGrp="1" noChangeArrowheads="1"/>
          </p:cNvSpPr>
          <p:nvPr>
            <p:ph type="title"/>
          </p:nvPr>
        </p:nvSpPr>
        <p:spPr>
          <a:xfrm>
            <a:off x="4251177" y="791300"/>
            <a:ext cx="4781580" cy="1401763"/>
          </a:xfrm>
        </p:spPr>
        <p:txBody>
          <a:bodyPr/>
          <a:lstStyle/>
          <a:p>
            <a:pPr>
              <a:lnSpc>
                <a:spcPct val="80000"/>
              </a:lnSpc>
            </a:pPr>
            <a:r>
              <a:rPr lang="en-US" sz="3800" b="1" dirty="0">
                <a:solidFill>
                  <a:srgbClr val="046380"/>
                </a:solidFill>
                <a:latin typeface="Book Antiqua"/>
                <a:cs typeface="Book Antiqua"/>
              </a:rPr>
              <a:t>The Code </a:t>
            </a:r>
            <a:br>
              <a:rPr lang="en-US" sz="3800" b="1" dirty="0">
                <a:solidFill>
                  <a:srgbClr val="046380"/>
                </a:solidFill>
                <a:latin typeface="Book Antiqua"/>
                <a:cs typeface="Book Antiqua"/>
              </a:rPr>
            </a:br>
            <a:r>
              <a:rPr lang="en-US" sz="3800" b="1" dirty="0">
                <a:solidFill>
                  <a:srgbClr val="046380"/>
                </a:solidFill>
                <a:latin typeface="Book Antiqua"/>
                <a:cs typeface="Book Antiqua"/>
              </a:rPr>
              <a:t>of Hammurabi</a:t>
            </a:r>
            <a:br>
              <a:rPr lang="en-US" sz="3800" b="1" dirty="0">
                <a:solidFill>
                  <a:srgbClr val="046380"/>
                </a:solidFill>
                <a:latin typeface="Book Antiqua"/>
                <a:cs typeface="Book Antiqua"/>
              </a:rPr>
            </a:br>
            <a:r>
              <a:rPr lang="en-US" sz="3800" b="1" dirty="0">
                <a:solidFill>
                  <a:srgbClr val="046380"/>
                </a:solidFill>
                <a:cs typeface="Book Antiqua"/>
              </a:rPr>
              <a:t>1792–1750 </a:t>
            </a:r>
            <a:r>
              <a:rPr lang="en-US" sz="3800" b="1" dirty="0">
                <a:solidFill>
                  <a:srgbClr val="046380"/>
                </a:solidFill>
                <a:latin typeface="Book Antiqua"/>
                <a:cs typeface="Book Antiqua"/>
              </a:rPr>
              <a:t>BC</a:t>
            </a:r>
            <a:br>
              <a:rPr lang="en-US" sz="3800" b="1" dirty="0">
                <a:solidFill>
                  <a:srgbClr val="046380"/>
                </a:solidFill>
                <a:latin typeface="Book Antiqua"/>
                <a:cs typeface="Book Antiqua"/>
              </a:rPr>
            </a:br>
            <a:r>
              <a:rPr lang="en-US" sz="1000" b="1" dirty="0">
                <a:solidFill>
                  <a:srgbClr val="046380"/>
                </a:solidFill>
                <a:latin typeface="Book Antiqua"/>
                <a:cs typeface="Book Antiqua"/>
              </a:rPr>
              <a:t> </a:t>
            </a:r>
            <a:r>
              <a:rPr lang="en-US" sz="3800" b="1" dirty="0">
                <a:solidFill>
                  <a:srgbClr val="046380"/>
                </a:solidFill>
                <a:latin typeface="Book Antiqua"/>
                <a:cs typeface="Book Antiqua"/>
              </a:rPr>
              <a:t/>
            </a:r>
            <a:br>
              <a:rPr lang="en-US" sz="3800" b="1" dirty="0">
                <a:solidFill>
                  <a:srgbClr val="046380"/>
                </a:solidFill>
                <a:latin typeface="Book Antiqua"/>
                <a:cs typeface="Book Antiqua"/>
              </a:rPr>
            </a:br>
            <a:r>
              <a:rPr lang="en-US" sz="3800" b="1" i="1" dirty="0">
                <a:solidFill>
                  <a:srgbClr val="046380"/>
                </a:solidFill>
                <a:latin typeface="Book Antiqua"/>
                <a:cs typeface="Book Antiqua"/>
              </a:rPr>
              <a:t>“An Eye for an Eye”</a:t>
            </a:r>
            <a:r>
              <a:rPr lang="en-US" sz="3800" b="1" dirty="0">
                <a:solidFill>
                  <a:srgbClr val="046380"/>
                </a:solidFill>
                <a:latin typeface="Book Antiqua"/>
                <a:cs typeface="Book Antiqua"/>
              </a:rPr>
              <a:t/>
            </a:r>
            <a:br>
              <a:rPr lang="en-US" sz="3800" b="1" dirty="0">
                <a:solidFill>
                  <a:srgbClr val="046380"/>
                </a:solidFill>
                <a:latin typeface="Book Antiqua"/>
                <a:cs typeface="Book Antiqua"/>
              </a:rPr>
            </a:br>
            <a:endParaRPr lang="en-US" sz="3800" b="1" dirty="0">
              <a:solidFill>
                <a:srgbClr val="046380"/>
              </a:solidFill>
              <a:latin typeface="Book Antiqua"/>
              <a:cs typeface="Book Antiqua"/>
            </a:endParaRPr>
          </a:p>
        </p:txBody>
      </p:sp>
      <p:sp>
        <p:nvSpPr>
          <p:cNvPr id="3" name="Rectangle 2"/>
          <p:cNvSpPr/>
          <p:nvPr/>
        </p:nvSpPr>
        <p:spPr>
          <a:xfrm>
            <a:off x="4278587" y="2605428"/>
            <a:ext cx="4549228" cy="3662541"/>
          </a:xfrm>
          <a:prstGeom prst="rect">
            <a:avLst/>
          </a:prstGeom>
        </p:spPr>
        <p:txBody>
          <a:bodyPr wrap="square">
            <a:spAutoFit/>
          </a:bodyPr>
          <a:lstStyle/>
          <a:p>
            <a:r>
              <a:rPr lang="en-US" sz="2400" b="1" dirty="0"/>
              <a:t> Law #</a:t>
            </a:r>
            <a:r>
              <a:rPr lang="en-US" sz="2400" b="1" dirty="0"/>
              <a:t>196</a:t>
            </a:r>
            <a:endParaRPr lang="en-US" sz="2400" b="1" dirty="0"/>
          </a:p>
          <a:p>
            <a:endParaRPr lang="en-US" sz="800" dirty="0"/>
          </a:p>
          <a:p>
            <a:r>
              <a:rPr lang="en-US" sz="2400" i="1" dirty="0"/>
              <a:t>“If </a:t>
            </a:r>
            <a:r>
              <a:rPr lang="en-US" sz="2400" i="1" dirty="0"/>
              <a:t>a man destroy the eye of another man, they shall destroy his eye. </a:t>
            </a:r>
            <a:r>
              <a:rPr lang="en-US" sz="2400" i="1" dirty="0"/>
              <a:t>“</a:t>
            </a:r>
          </a:p>
          <a:p>
            <a:endParaRPr lang="en-US" sz="2400" i="1" dirty="0">
              <a:latin typeface="Book Antiqua"/>
              <a:cs typeface="Book Antiqua"/>
            </a:endParaRPr>
          </a:p>
          <a:p>
            <a:r>
              <a:rPr lang="en-US" sz="2400" b="1" dirty="0"/>
              <a:t>Deuteronomy 19:21</a:t>
            </a:r>
          </a:p>
          <a:p>
            <a:endParaRPr lang="en-US" sz="800" b="1" i="1" dirty="0">
              <a:latin typeface="Book Antiqua"/>
              <a:cs typeface="Book Antiqua"/>
            </a:endParaRPr>
          </a:p>
          <a:p>
            <a:r>
              <a:rPr lang="en-US" sz="2400" i="1" dirty="0"/>
              <a:t>“Thus you shall not show pity: </a:t>
            </a:r>
          </a:p>
          <a:p>
            <a:r>
              <a:rPr lang="en-US" sz="2400" i="1" dirty="0"/>
              <a:t>life for life, eye for eye, tooth for tooth, hand for hand, foot for foot.”</a:t>
            </a:r>
          </a:p>
          <a:p>
            <a:endParaRPr lang="en-US" sz="2400" i="1" dirty="0">
              <a:latin typeface="Book Antiqua"/>
              <a:cs typeface="Book Antiqua"/>
            </a:endParaRPr>
          </a:p>
        </p:txBody>
      </p:sp>
      <p:sp>
        <p:nvSpPr>
          <p:cNvPr id="5" name="Rectangle 4"/>
          <p:cNvSpPr/>
          <p:nvPr/>
        </p:nvSpPr>
        <p:spPr>
          <a:xfrm>
            <a:off x="427480" y="6199892"/>
            <a:ext cx="3456395" cy="523220"/>
          </a:xfrm>
          <a:prstGeom prst="rect">
            <a:avLst/>
          </a:prstGeom>
        </p:spPr>
        <p:txBody>
          <a:bodyPr wrap="none">
            <a:spAutoFit/>
          </a:bodyPr>
          <a:lstStyle/>
          <a:p>
            <a:r>
              <a:rPr lang="en-US" sz="1400" dirty="0">
                <a:solidFill>
                  <a:schemeClr val="tx1">
                    <a:lumMod val="85000"/>
                    <a:lumOff val="15000"/>
                  </a:schemeClr>
                </a:solidFill>
              </a:rPr>
              <a:t>Bible Review 15:1, February 1999</a:t>
            </a:r>
          </a:p>
          <a:p>
            <a:r>
              <a:rPr lang="en-US" sz="1400" dirty="0">
                <a:solidFill>
                  <a:srgbClr val="CC5E28"/>
                </a:solidFill>
              </a:rPr>
              <a:t>“Proclaim Liberty Throughout the Land”</a:t>
            </a:r>
          </a:p>
        </p:txBody>
      </p:sp>
      <p:pic>
        <p:nvPicPr>
          <p:cNvPr id="6" name="Content Placeholder 5"/>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292255" y="658910"/>
            <a:ext cx="3726847" cy="5467257"/>
          </a:xfrm>
        </p:spPr>
      </p:pic>
    </p:spTree>
    <p:extLst>
      <p:ext uri="{BB962C8B-B14F-4D97-AF65-F5344CB8AC3E}">
        <p14:creationId xmlns:p14="http://schemas.microsoft.com/office/powerpoint/2010/main" val="21466313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9634" y="1175690"/>
            <a:ext cx="4725607" cy="3877815"/>
          </a:xfrm>
        </p:spPr>
        <p:txBody>
          <a:bodyPr>
            <a:noAutofit/>
          </a:bodyPr>
          <a:lstStyle/>
          <a:p>
            <a:pPr marL="0" indent="0">
              <a:buNone/>
            </a:pPr>
            <a:r>
              <a:rPr lang="en-US" sz="1700" dirty="0"/>
              <a:t>As </a:t>
            </a:r>
            <a:r>
              <a:rPr lang="en-US" sz="1700" dirty="0"/>
              <a:t>delineated in Genesis, Canaan included a northern pasturage area (in green) centered on </a:t>
            </a:r>
            <a:r>
              <a:rPr lang="en-US" sz="1700" dirty="0" err="1"/>
              <a:t>Shechem</a:t>
            </a:r>
            <a:r>
              <a:rPr lang="en-US" sz="1700" dirty="0"/>
              <a:t> and southern pastures (in orange) surrounding Hebron and Beersheba. The Jordan River and the Dead Sea formed the eastern border (</a:t>
            </a:r>
            <a:r>
              <a:rPr lang="en-US" sz="1700" b="1" dirty="0"/>
              <a:t>Numbers 34:12</a:t>
            </a:r>
            <a:r>
              <a:rPr lang="en-US" sz="1700" dirty="0"/>
              <a:t>). </a:t>
            </a:r>
            <a:endParaRPr lang="en-US" sz="1700" dirty="0"/>
          </a:p>
          <a:p>
            <a:pPr marL="0" indent="0">
              <a:buNone/>
            </a:pPr>
            <a:endParaRPr lang="en-US" sz="700" dirty="0"/>
          </a:p>
          <a:p>
            <a:pPr marL="0" indent="0">
              <a:buNone/>
            </a:pPr>
            <a:r>
              <a:rPr lang="en-US" sz="1700" dirty="0"/>
              <a:t>When </a:t>
            </a:r>
            <a:r>
              <a:rPr lang="en-US" sz="1700" dirty="0"/>
              <a:t>Abraham offered Lot his choice of portion of “the whole land,” Abraham was referring to Canaan as “the whole land.” But Lot, </a:t>
            </a:r>
            <a:r>
              <a:rPr lang="en-US" sz="1700" b="1" i="1" dirty="0">
                <a:solidFill>
                  <a:srgbClr val="CC5E28"/>
                </a:solidFill>
              </a:rPr>
              <a:t>“seeing that the plain of Jordan was well watered everywhere like the garden of the Lord”</a:t>
            </a:r>
            <a:r>
              <a:rPr lang="en-US" sz="1700" i="1" dirty="0">
                <a:solidFill>
                  <a:srgbClr val="CC5E28"/>
                </a:solidFill>
              </a:rPr>
              <a:t> </a:t>
            </a:r>
            <a:r>
              <a:rPr lang="en-US" sz="1700" dirty="0"/>
              <a:t>(</a:t>
            </a:r>
            <a:r>
              <a:rPr lang="en-US" sz="1700" b="1" dirty="0"/>
              <a:t>Genesis 13:10</a:t>
            </a:r>
            <a:r>
              <a:rPr lang="en-US" sz="1700" dirty="0"/>
              <a:t>), chose to settle among the Cities of the Plain. </a:t>
            </a:r>
            <a:r>
              <a:rPr lang="en-US" sz="1700" dirty="0"/>
              <a:t>Scholars </a:t>
            </a:r>
            <a:r>
              <a:rPr lang="en-US" sz="1700" dirty="0"/>
              <a:t>have suggested that they lay either beneath what is now the southern Dead Sea or just to the southeast (in red). In either case, the Bible clearly states that they were not part of Canaan: </a:t>
            </a:r>
            <a:r>
              <a:rPr lang="en-US" sz="1700" b="1" i="1" dirty="0">
                <a:solidFill>
                  <a:srgbClr val="CC5E28"/>
                </a:solidFill>
              </a:rPr>
              <a:t>“Abraham settled in the land of Canaan, while Lot settled among the Cities of the Plain and moved his tent as far as Sodom”</a:t>
            </a:r>
            <a:r>
              <a:rPr lang="en-US" sz="1700" b="1" i="1" dirty="0">
                <a:solidFill>
                  <a:schemeClr val="accent2"/>
                </a:solidFill>
              </a:rPr>
              <a:t> </a:t>
            </a:r>
            <a:r>
              <a:rPr lang="en-US" sz="1700" dirty="0"/>
              <a:t>(</a:t>
            </a:r>
            <a:r>
              <a:rPr lang="en-US" sz="1700" b="1" dirty="0"/>
              <a:t>Genesis 13:12</a:t>
            </a:r>
            <a:r>
              <a:rPr lang="en-US" sz="1700" dirty="0"/>
              <a:t>). </a:t>
            </a:r>
          </a:p>
        </p:txBody>
      </p:sp>
      <p:sp>
        <p:nvSpPr>
          <p:cNvPr id="3" name="Title 2"/>
          <p:cNvSpPr>
            <a:spLocks noGrp="1"/>
          </p:cNvSpPr>
          <p:nvPr>
            <p:ph type="title"/>
          </p:nvPr>
        </p:nvSpPr>
        <p:spPr>
          <a:xfrm>
            <a:off x="714870" y="183296"/>
            <a:ext cx="7756263" cy="1054251"/>
          </a:xfrm>
        </p:spPr>
        <p:txBody>
          <a:bodyPr/>
          <a:lstStyle/>
          <a:p>
            <a:r>
              <a:rPr lang="en-US" b="1" dirty="0">
                <a:solidFill>
                  <a:srgbClr val="046380"/>
                </a:solidFill>
              </a:rPr>
              <a:t>The Divided Land</a:t>
            </a:r>
            <a:endParaRPr lang="en-US" dirty="0">
              <a:solidFill>
                <a:srgbClr val="046380"/>
              </a:solidFill>
            </a:endParaRPr>
          </a:p>
        </p:txBody>
      </p:sp>
      <p:pic>
        <p:nvPicPr>
          <p:cNvPr id="4" name="Picture 3"/>
          <p:cNvPicPr>
            <a:picLocks noChangeAspect="1"/>
          </p:cNvPicPr>
          <p:nvPr/>
        </p:nvPicPr>
        <p:blipFill>
          <a:blip r:embed="rId2"/>
          <a:stretch>
            <a:fillRect/>
          </a:stretch>
        </p:blipFill>
        <p:spPr>
          <a:xfrm>
            <a:off x="5203496" y="1175687"/>
            <a:ext cx="3617776" cy="4749815"/>
          </a:xfrm>
          <a:prstGeom prst="rect">
            <a:avLst/>
          </a:prstGeom>
        </p:spPr>
      </p:pic>
      <p:sp>
        <p:nvSpPr>
          <p:cNvPr id="6" name="TextBox 5"/>
          <p:cNvSpPr txBox="1"/>
          <p:nvPr/>
        </p:nvSpPr>
        <p:spPr>
          <a:xfrm>
            <a:off x="5476548" y="6018631"/>
            <a:ext cx="3071674" cy="584775"/>
          </a:xfrm>
          <a:prstGeom prst="rect">
            <a:avLst/>
          </a:prstGeom>
          <a:noFill/>
        </p:spPr>
        <p:txBody>
          <a:bodyPr wrap="none" rtlCol="0">
            <a:spAutoFit/>
          </a:bodyPr>
          <a:lstStyle/>
          <a:p>
            <a:pPr algn="ctr"/>
            <a:r>
              <a:rPr lang="en-US" sz="1600" dirty="0">
                <a:solidFill>
                  <a:schemeClr val="tx1">
                    <a:lumMod val="85000"/>
                    <a:lumOff val="15000"/>
                  </a:schemeClr>
                </a:solidFill>
              </a:rPr>
              <a:t>Bible Review 11:5, October 1995</a:t>
            </a:r>
          </a:p>
          <a:p>
            <a:pPr algn="ctr"/>
            <a:r>
              <a:rPr lang="en-US" sz="1600" dirty="0">
                <a:solidFill>
                  <a:srgbClr val="CC5E28"/>
                </a:solidFill>
              </a:rPr>
              <a:t>Abraham’s Eight Crises</a:t>
            </a:r>
          </a:p>
        </p:txBody>
      </p:sp>
    </p:spTree>
    <p:extLst>
      <p:ext uri="{BB962C8B-B14F-4D97-AF65-F5344CB8AC3E}">
        <p14:creationId xmlns:p14="http://schemas.microsoft.com/office/powerpoint/2010/main" val="186279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719150" y="570157"/>
            <a:ext cx="4725607" cy="1054251"/>
          </a:xfrm>
        </p:spPr>
        <p:txBody>
          <a:bodyPr/>
          <a:lstStyle/>
          <a:p>
            <a:r>
              <a:rPr lang="en-US" b="1" dirty="0" smtClean="0">
                <a:solidFill>
                  <a:srgbClr val="046380"/>
                </a:solidFill>
              </a:rPr>
              <a:t>Canaanite Cities</a:t>
            </a:r>
            <a:endParaRPr lang="en-US" b="1" dirty="0">
              <a:solidFill>
                <a:srgbClr val="046380"/>
              </a:solidFill>
            </a:endParaRPr>
          </a:p>
        </p:txBody>
      </p:sp>
      <p:pic>
        <p:nvPicPr>
          <p:cNvPr id="4" name="Picture 3"/>
          <p:cNvPicPr>
            <a:picLocks noChangeAspect="1"/>
          </p:cNvPicPr>
          <p:nvPr/>
        </p:nvPicPr>
        <p:blipFill>
          <a:blip r:embed="rId2"/>
          <a:stretch>
            <a:fillRect/>
          </a:stretch>
        </p:blipFill>
        <p:spPr>
          <a:xfrm>
            <a:off x="226474" y="123093"/>
            <a:ext cx="3339140" cy="6471139"/>
          </a:xfrm>
          <a:prstGeom prst="rect">
            <a:avLst/>
          </a:prstGeom>
        </p:spPr>
      </p:pic>
      <p:sp>
        <p:nvSpPr>
          <p:cNvPr id="5" name="TextBox 4"/>
          <p:cNvSpPr txBox="1"/>
          <p:nvPr/>
        </p:nvSpPr>
        <p:spPr>
          <a:xfrm>
            <a:off x="3793883" y="6143531"/>
            <a:ext cx="4783015" cy="523220"/>
          </a:xfrm>
          <a:prstGeom prst="rect">
            <a:avLst/>
          </a:prstGeom>
          <a:noFill/>
        </p:spPr>
        <p:txBody>
          <a:bodyPr wrap="square" rtlCol="0">
            <a:spAutoFit/>
          </a:bodyPr>
          <a:lstStyle/>
          <a:p>
            <a:r>
              <a:rPr lang="en-US" sz="1400" dirty="0"/>
              <a:t>Biblical Archaeology Review 28:4, July/August 2002</a:t>
            </a:r>
          </a:p>
          <a:p>
            <a:r>
              <a:rPr lang="en-US" sz="1400" dirty="0">
                <a:solidFill>
                  <a:srgbClr val="CC5E28"/>
                </a:solidFill>
              </a:rPr>
              <a:t>Israelites and Canaanites</a:t>
            </a:r>
          </a:p>
        </p:txBody>
      </p:sp>
      <p:sp>
        <p:nvSpPr>
          <p:cNvPr id="7" name="Rectangle 6"/>
          <p:cNvSpPr/>
          <p:nvPr/>
        </p:nvSpPr>
        <p:spPr>
          <a:xfrm>
            <a:off x="3793882" y="2129645"/>
            <a:ext cx="4910505" cy="3693319"/>
          </a:xfrm>
          <a:prstGeom prst="rect">
            <a:avLst/>
          </a:prstGeom>
        </p:spPr>
        <p:txBody>
          <a:bodyPr wrap="square">
            <a:spAutoFit/>
          </a:bodyPr>
          <a:lstStyle/>
          <a:p>
            <a:r>
              <a:rPr lang="en-US" dirty="0"/>
              <a:t>During the second millennium B.C., the population of Canaan—the land west of the Jordan River, according to Egyptian and Akkadian sources of the time—lived mostly in cities, which had been in existence from the beginning of the second millennium B.C. until their destruction during the course of the 12th century. These cities were strongly fortified and ruled the countryside surrounding them. Beginning in about the middle of the second millennium B.C., however, these city-states began to decline. For the most part, their fortifications were gradually abandoned</a:t>
            </a:r>
            <a:r>
              <a:rPr lang="en-US" dirty="0"/>
              <a:t>.</a:t>
            </a:r>
          </a:p>
        </p:txBody>
      </p:sp>
    </p:spTree>
    <p:extLst>
      <p:ext uri="{BB962C8B-B14F-4D97-AF65-F5344CB8AC3E}">
        <p14:creationId xmlns:p14="http://schemas.microsoft.com/office/powerpoint/2010/main" val="675217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56185" y="2203942"/>
            <a:ext cx="2788568" cy="3878263"/>
          </a:xfrm>
        </p:spPr>
      </p:pic>
      <p:sp>
        <p:nvSpPr>
          <p:cNvPr id="3" name="Title 2"/>
          <p:cNvSpPr>
            <a:spLocks noGrp="1"/>
          </p:cNvSpPr>
          <p:nvPr>
            <p:ph type="title"/>
          </p:nvPr>
        </p:nvSpPr>
        <p:spPr/>
        <p:txBody>
          <a:bodyPr/>
          <a:lstStyle/>
          <a:p>
            <a:r>
              <a:rPr lang="en-US" sz="4000" b="1" dirty="0">
                <a:solidFill>
                  <a:srgbClr val="046380"/>
                </a:solidFill>
              </a:rPr>
              <a:t>Man Carrying Sacrificial Lamb</a:t>
            </a:r>
            <a:br>
              <a:rPr lang="en-US" sz="4000" b="1" dirty="0">
                <a:solidFill>
                  <a:srgbClr val="046380"/>
                </a:solidFill>
              </a:rPr>
            </a:br>
            <a:r>
              <a:rPr lang="en-US" sz="4000" b="1" dirty="0">
                <a:solidFill>
                  <a:srgbClr val="046380"/>
                </a:solidFill>
              </a:rPr>
              <a:t>18</a:t>
            </a:r>
            <a:r>
              <a:rPr lang="en-US" sz="4000" b="1" baseline="30000" dirty="0">
                <a:solidFill>
                  <a:srgbClr val="046380"/>
                </a:solidFill>
              </a:rPr>
              <a:t>th</a:t>
            </a:r>
            <a:r>
              <a:rPr lang="en-US" sz="4000" b="1" dirty="0">
                <a:solidFill>
                  <a:srgbClr val="046380"/>
                </a:solidFill>
              </a:rPr>
              <a:t> Century BC</a:t>
            </a:r>
            <a:endParaRPr lang="en-US" sz="4000" b="1" dirty="0">
              <a:solidFill>
                <a:srgbClr val="046380"/>
              </a:solidFill>
            </a:endParaRPr>
          </a:p>
        </p:txBody>
      </p:sp>
      <p:sp>
        <p:nvSpPr>
          <p:cNvPr id="5" name="Rectangle 4"/>
          <p:cNvSpPr/>
          <p:nvPr/>
        </p:nvSpPr>
        <p:spPr>
          <a:xfrm>
            <a:off x="688491" y="3724722"/>
            <a:ext cx="4572000" cy="2585323"/>
          </a:xfrm>
          <a:prstGeom prst="rect">
            <a:avLst/>
          </a:prstGeom>
        </p:spPr>
        <p:txBody>
          <a:bodyPr>
            <a:spAutoFit/>
          </a:bodyPr>
          <a:lstStyle/>
          <a:p>
            <a:r>
              <a:rPr lang="en-US" dirty="0"/>
              <a:t>A statue recovered at Mari depicts a man carrying a sacrificial lamb. Among the customs shared by the peoples of Mari and early Israel, </a:t>
            </a:r>
            <a:r>
              <a:rPr lang="en-US" dirty="0" err="1"/>
              <a:t>Malamat</a:t>
            </a:r>
            <a:r>
              <a:rPr lang="en-US" dirty="0"/>
              <a:t> says, was the sealing of a covenant with the sacrifice of an animal. In Genesis, Abraham often sacrifices an animal when making a covenant, and the Mari tablets attest to a similar practice in that city.</a:t>
            </a:r>
          </a:p>
        </p:txBody>
      </p:sp>
      <p:sp>
        <p:nvSpPr>
          <p:cNvPr id="6" name="TextBox 5"/>
          <p:cNvSpPr txBox="1"/>
          <p:nvPr/>
        </p:nvSpPr>
        <p:spPr>
          <a:xfrm>
            <a:off x="4289614" y="6147344"/>
            <a:ext cx="4240995" cy="461665"/>
          </a:xfrm>
          <a:prstGeom prst="rect">
            <a:avLst/>
          </a:prstGeom>
          <a:noFill/>
        </p:spPr>
        <p:txBody>
          <a:bodyPr wrap="square" rtlCol="0">
            <a:spAutoFit/>
          </a:bodyPr>
          <a:lstStyle/>
          <a:p>
            <a:pPr algn="ctr"/>
            <a:r>
              <a:rPr lang="en-US" sz="1200" dirty="0"/>
              <a:t>Biblical Archaeology Review 29:1, January/February 2003</a:t>
            </a:r>
          </a:p>
          <a:p>
            <a:pPr algn="ctr"/>
            <a:r>
              <a:rPr lang="en-US" sz="1200" dirty="0">
                <a:solidFill>
                  <a:srgbClr val="CC5E28"/>
                </a:solidFill>
              </a:rPr>
              <a:t>The History Behind the Bible</a:t>
            </a:r>
          </a:p>
        </p:txBody>
      </p:sp>
      <p:sp>
        <p:nvSpPr>
          <p:cNvPr id="7" name="TextBox 6"/>
          <p:cNvSpPr txBox="1"/>
          <p:nvPr/>
        </p:nvSpPr>
        <p:spPr>
          <a:xfrm>
            <a:off x="688491" y="1802426"/>
            <a:ext cx="4296748" cy="2092881"/>
          </a:xfrm>
          <a:prstGeom prst="rect">
            <a:avLst/>
          </a:prstGeom>
          <a:noFill/>
        </p:spPr>
        <p:txBody>
          <a:bodyPr wrap="square" rtlCol="0">
            <a:spAutoFit/>
          </a:bodyPr>
          <a:lstStyle/>
          <a:p>
            <a:pPr>
              <a:spcBef>
                <a:spcPts val="1200"/>
              </a:spcBef>
            </a:pPr>
            <a:r>
              <a:rPr lang="en-US" sz="2400" b="1" dirty="0"/>
              <a:t>Genesis 22:8</a:t>
            </a:r>
          </a:p>
          <a:p>
            <a:pPr>
              <a:spcBef>
                <a:spcPts val="1200"/>
              </a:spcBef>
            </a:pPr>
            <a:r>
              <a:rPr lang="en-US" sz="2400" i="1" dirty="0"/>
              <a:t>“Abraham </a:t>
            </a:r>
            <a:r>
              <a:rPr lang="en-US" sz="2400" i="1" dirty="0"/>
              <a:t>said, </a:t>
            </a:r>
            <a:r>
              <a:rPr lang="en-US" sz="2400" i="1" dirty="0"/>
              <a:t>‘God </a:t>
            </a:r>
            <a:r>
              <a:rPr lang="en-US" sz="2400" i="1" dirty="0"/>
              <a:t>will provide for Himself the lamb for the burnt offering, my son</a:t>
            </a:r>
            <a:r>
              <a:rPr lang="en-US" sz="2400" i="1" dirty="0"/>
              <a:t>.’”</a:t>
            </a:r>
          </a:p>
          <a:p>
            <a:endParaRPr lang="en-US" sz="2400" dirty="0"/>
          </a:p>
        </p:txBody>
      </p:sp>
    </p:spTree>
    <p:extLst>
      <p:ext uri="{BB962C8B-B14F-4D97-AF65-F5344CB8AC3E}">
        <p14:creationId xmlns:p14="http://schemas.microsoft.com/office/powerpoint/2010/main" val="4781383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6528"/>
            <a:ext cx="8229600" cy="1143000"/>
          </a:xfrm>
        </p:spPr>
        <p:txBody>
          <a:bodyPr/>
          <a:lstStyle/>
          <a:p>
            <a:pPr>
              <a:lnSpc>
                <a:spcPct val="80000"/>
              </a:lnSpc>
            </a:pPr>
            <a:r>
              <a:rPr lang="en-US" sz="4800" b="1" dirty="0">
                <a:solidFill>
                  <a:srgbClr val="046380"/>
                </a:solidFill>
              </a:rPr>
              <a:t>El-Amarna Letters 1350 BC</a:t>
            </a:r>
            <a:endParaRPr lang="en-US" sz="4800" b="1" dirty="0">
              <a:solidFill>
                <a:srgbClr val="046380"/>
              </a:solidFill>
            </a:endParaRPr>
          </a:p>
        </p:txBody>
      </p:sp>
      <p:sp>
        <p:nvSpPr>
          <p:cNvPr id="4" name="Text Placeholder 3"/>
          <p:cNvSpPr>
            <a:spLocks noGrp="1"/>
          </p:cNvSpPr>
          <p:nvPr>
            <p:ph type="body" sz="half" idx="2"/>
          </p:nvPr>
        </p:nvSpPr>
        <p:spPr>
          <a:xfrm>
            <a:off x="3765177" y="1286256"/>
            <a:ext cx="5257800" cy="4525963"/>
          </a:xfrm>
        </p:spPr>
        <p:txBody>
          <a:bodyPr>
            <a:normAutofit lnSpcReduction="10000"/>
          </a:bodyPr>
          <a:lstStyle/>
          <a:p>
            <a:pPr marL="0" indent="0">
              <a:buNone/>
            </a:pPr>
            <a:r>
              <a:rPr lang="en-US" dirty="0"/>
              <a:t>This tablet (catalogued as EA 289) and several others were sent to the pharaoh by ‘Abdi-</a:t>
            </a:r>
            <a:r>
              <a:rPr lang="en-US" dirty="0" err="1"/>
              <a:t>Heba</a:t>
            </a:r>
            <a:r>
              <a:rPr lang="en-US" dirty="0"/>
              <a:t>, the ruler of </a:t>
            </a:r>
            <a:r>
              <a:rPr lang="en-US" dirty="0" err="1"/>
              <a:t>Urusalim</a:t>
            </a:r>
            <a:r>
              <a:rPr lang="en-US" dirty="0"/>
              <a:t> (Jerusalem), indicating that there was a significant city at the site in the 14th century B.C.E. However, excavations in Jerusalem have produced only meager finds, leading some archaeologists to conclude that Jerusalem was merely a small outpost or fortified estate during the Late Bronze Age, rather than a flourishing city.</a:t>
            </a:r>
            <a:endParaRPr lang="en-US" b="1" dirty="0"/>
          </a:p>
        </p:txBody>
      </p:sp>
      <p:sp>
        <p:nvSpPr>
          <p:cNvPr id="3" name="Rectangle 2"/>
          <p:cNvSpPr/>
          <p:nvPr/>
        </p:nvSpPr>
        <p:spPr>
          <a:xfrm>
            <a:off x="170099" y="6007200"/>
            <a:ext cx="8516703" cy="584775"/>
          </a:xfrm>
          <a:prstGeom prst="rect">
            <a:avLst/>
          </a:prstGeom>
        </p:spPr>
        <p:txBody>
          <a:bodyPr wrap="square">
            <a:spAutoFit/>
          </a:bodyPr>
          <a:lstStyle/>
          <a:p>
            <a:pPr algn="ctr"/>
            <a:r>
              <a:rPr lang="en-US" sz="1600" dirty="0"/>
              <a:t>Biblical Archaeology Review 35:1, January/February 2009</a:t>
            </a:r>
          </a:p>
          <a:p>
            <a:pPr algn="ctr"/>
            <a:r>
              <a:rPr lang="en-US" sz="1600" dirty="0">
                <a:solidFill>
                  <a:srgbClr val="CC5E28"/>
                </a:solidFill>
              </a:rPr>
              <a:t>The Trowel vs. the Text</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3" y="1279528"/>
            <a:ext cx="3052877" cy="4720944"/>
          </a:xfrm>
          <a:prstGeom prst="rect">
            <a:avLst/>
          </a:prstGeom>
        </p:spPr>
      </p:pic>
    </p:spTree>
    <p:extLst>
      <p:ext uri="{BB962C8B-B14F-4D97-AF65-F5344CB8AC3E}">
        <p14:creationId xmlns:p14="http://schemas.microsoft.com/office/powerpoint/2010/main" val="278566315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Hardcover">
  <a:themeElements>
    <a:clrScheme name="Hardcover">
      <a:dk1>
        <a:sysClr val="windowText" lastClr="000000"/>
      </a:dk1>
      <a:lt1>
        <a:sysClr val="window" lastClr="FFFFFF"/>
      </a:lt1>
      <a:dk2>
        <a:srgbClr val="895D1D"/>
      </a:dk2>
      <a:lt2>
        <a:srgbClr val="ECE9C6"/>
      </a:lt2>
      <a:accent1>
        <a:srgbClr val="873624"/>
      </a:accent1>
      <a:accent2>
        <a:srgbClr val="D6862D"/>
      </a:accent2>
      <a:accent3>
        <a:srgbClr val="D0BE40"/>
      </a:accent3>
      <a:accent4>
        <a:srgbClr val="877F6C"/>
      </a:accent4>
      <a:accent5>
        <a:srgbClr val="972109"/>
      </a:accent5>
      <a:accent6>
        <a:srgbClr val="AEB795"/>
      </a:accent6>
      <a:hlink>
        <a:srgbClr val="CC9900"/>
      </a:hlink>
      <a:folHlink>
        <a:srgbClr val="B2B2B2"/>
      </a:folHlink>
    </a:clrScheme>
    <a:fontScheme name="Hardcover">
      <a:majorFont>
        <a:latin typeface="Book Antiqua"/>
        <a:ea typeface=""/>
        <a:cs typeface=""/>
        <a:font script="Grek" typeface="Times New Roman"/>
        <a:font script="Cyrl" typeface="Times New Roman"/>
        <a:font script="Jpan" typeface="HGS明朝E"/>
        <a:font script="Hang" typeface="궁서"/>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Book Antiqua"/>
        <a:ea typeface=""/>
        <a:cs typeface=""/>
        <a:font script="Grek" typeface="Times New Roman"/>
        <a:font script="Cyrl" typeface="Times New Roman"/>
        <a:font script="Jpan" typeface="HGS明朝E"/>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Hardcover">
      <a:fillStyleLst>
        <a:solidFill>
          <a:schemeClr val="phClr"/>
        </a:solidFill>
        <a:solidFill>
          <a:schemeClr val="phClr">
            <a:tint val="68000"/>
            <a:shade val="94000"/>
            <a:satMod val="300000"/>
            <a:lumMod val="110000"/>
          </a:schemeClr>
        </a:solidFill>
        <a:gradFill rotWithShape="1">
          <a:gsLst>
            <a:gs pos="0">
              <a:schemeClr val="phClr">
                <a:tint val="94000"/>
                <a:satMod val="180000"/>
                <a:lumMod val="98000"/>
              </a:schemeClr>
            </a:gs>
            <a:gs pos="100000">
              <a:schemeClr val="phClr">
                <a:satMod val="130000"/>
              </a:schemeClr>
            </a:gs>
          </a:gsLst>
          <a:lin ang="5160000" scaled="0"/>
        </a:gradFill>
      </a:fillStyleLst>
      <a:lnStyleLst>
        <a:ln w="12700" cap="flat" cmpd="sng" algn="ctr">
          <a:solidFill>
            <a:schemeClr val="phClr">
              <a:shade val="90000"/>
              <a:lumMod val="90000"/>
            </a:schemeClr>
          </a:solidFill>
          <a:prstDash val="solid"/>
        </a:ln>
        <a:ln w="19050" cap="flat" cmpd="sng" algn="ctr">
          <a:solidFill>
            <a:schemeClr val="phClr">
              <a:shade val="75000"/>
              <a:lumMod val="90000"/>
            </a:schemeClr>
          </a:solidFill>
          <a:prstDash val="solid"/>
        </a:ln>
        <a:ln w="25400" cap="flat" cmpd="sng" algn="ctr">
          <a:solidFill>
            <a:schemeClr val="phClr"/>
          </a:solidFill>
          <a:prstDash val="solid"/>
        </a:ln>
      </a:lnStyleLst>
      <a:effectStyleLst>
        <a:effectStyle>
          <a:effectLst>
            <a:outerShdw blurRad="38100" dist="12700" dir="5400000" rotWithShape="0">
              <a:srgbClr val="000000">
                <a:alpha val="15000"/>
              </a:srgbClr>
            </a:outerShdw>
          </a:effectLst>
        </a:effectStyle>
        <a:effectStyle>
          <a:effectLst>
            <a:outerShdw blurRad="50800" dist="25400" dir="5400000" rotWithShape="0">
              <a:srgbClr val="000000">
                <a:alpha val="46000"/>
              </a:srgbClr>
            </a:outerShdw>
          </a:effectLst>
        </a:effectStyle>
        <a:effectStyle>
          <a:effectLst>
            <a:outerShdw blurRad="50800" dist="25400" dir="5400000" rotWithShape="0">
              <a:srgbClr val="000000">
                <a:alpha val="48000"/>
              </a:srgbClr>
            </a:outerShdw>
          </a:effectLst>
          <a:scene3d>
            <a:camera prst="orthographicFront">
              <a:rot lat="0" lon="0" rev="0"/>
            </a:camera>
            <a:lightRig rig="threePt" dir="tl">
              <a:rot lat="0" lon="0" rev="2400000"/>
            </a:lightRig>
          </a:scene3d>
          <a:sp3d>
            <a:bevelT w="25400" h="25400"/>
          </a:sp3d>
        </a:effectStyle>
      </a:effectStyleLst>
      <a:bgFillStyleLst>
        <a:solidFill>
          <a:schemeClr val="phClr">
            <a:tint val="96000"/>
            <a:lumMod val="110000"/>
          </a:schemeClr>
        </a:solidFill>
        <a:blipFill rotWithShape="1">
          <a:blip xmlns:r="http://schemas.openxmlformats.org/officeDocument/2006/relationships" r:embed="rId1">
            <a:duotone>
              <a:schemeClr val="phClr">
                <a:tint val="93000"/>
                <a:shade val="20000"/>
              </a:schemeClr>
              <a:schemeClr val="phClr">
                <a:tint val="90000"/>
                <a:shade val="85000"/>
                <a:satMod val="115000"/>
              </a:schemeClr>
            </a:duotone>
          </a:blip>
          <a:tile tx="0" ty="0" sx="60000" sy="60000" flip="none" algn="tl"/>
        </a:blipFill>
        <a:blipFill rotWithShape="1">
          <a:blip xmlns:r="http://schemas.openxmlformats.org/officeDocument/2006/relationships" r:embed="rId2">
            <a:duotone>
              <a:schemeClr val="phClr">
                <a:shade val="50000"/>
                <a:satMod val="340000"/>
                <a:lumMod val="40000"/>
              </a:schemeClr>
              <a:schemeClr val="phClr">
                <a:tint val="92000"/>
                <a:shade val="94000"/>
                <a:hueMod val="110000"/>
                <a:satMod val="236000"/>
                <a:lumMod val="12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Travelogue.thmx</Template>
  <TotalTime>203731</TotalTime>
  <Words>1611</Words>
  <Application>Microsoft Office PowerPoint</Application>
  <PresentationFormat>On-screen Show (4:3)</PresentationFormat>
  <Paragraphs>126</Paragraphs>
  <Slides>20</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Book Antiqua</vt:lpstr>
      <vt:lpstr>Calibri</vt:lpstr>
      <vt:lpstr>Times New Roman</vt:lpstr>
      <vt:lpstr>Wingdings</vt:lpstr>
      <vt:lpstr>Hardcover</vt:lpstr>
      <vt:lpstr>Canaanite Period</vt:lpstr>
      <vt:lpstr>Beni Hasan Mural</vt:lpstr>
      <vt:lpstr>Fertility Goddess Pendant</vt:lpstr>
      <vt:lpstr>Pottery with Sculpture of a  Canaanite Man 1800 BC</vt:lpstr>
      <vt:lpstr>The Code  of Hammurabi 1792–1750 BC   “An Eye for an Eye” </vt:lpstr>
      <vt:lpstr>The Divided Land</vt:lpstr>
      <vt:lpstr>Canaanite Cities</vt:lpstr>
      <vt:lpstr>Man Carrying Sacrificial Lamb 18th Century BC</vt:lpstr>
      <vt:lpstr>El-Amarna Letters 1350 BC</vt:lpstr>
      <vt:lpstr>Pharaoh Rameses II 1279 – 1213 BC</vt:lpstr>
      <vt:lpstr>The Egyptian Name of Moses Mose, “The Child”</vt:lpstr>
      <vt:lpstr>Exodus 5:18</vt:lpstr>
      <vt:lpstr>Anastasi Papyri</vt:lpstr>
      <vt:lpstr>Anastasi Papyri</vt:lpstr>
      <vt:lpstr>Ramesses II</vt:lpstr>
      <vt:lpstr>El, the Canaanite God from Megiddo 1650–1100 BC</vt:lpstr>
      <vt:lpstr>Ashtoreth from Canaanite Gezer 16th Century BC</vt:lpstr>
      <vt:lpstr>Phoenician God Ba’al 16-11th BC</vt:lpstr>
      <vt:lpstr> The Merneptah Stele  1207 BC      </vt:lpstr>
      <vt:lpstr>Gezer High Place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George Blumenthal</dc:creator>
  <cp:keywords/>
  <dc:description/>
  <cp:lastModifiedBy>Keogh, Edward B</cp:lastModifiedBy>
  <cp:revision>1115</cp:revision>
  <cp:lastPrinted>2018-12-20T16:21:02Z</cp:lastPrinted>
  <dcterms:created xsi:type="dcterms:W3CDTF">2017-07-28T15:05:48Z</dcterms:created>
  <dcterms:modified xsi:type="dcterms:W3CDTF">2018-12-20T17:56:55Z</dcterms:modified>
  <cp:category/>
</cp:coreProperties>
</file>